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9"/>
  </p:notesMasterIdLst>
  <p:handoutMasterIdLst>
    <p:handoutMasterId r:id="rId30"/>
  </p:handoutMasterIdLst>
  <p:sldIdLst>
    <p:sldId id="268" r:id="rId3"/>
    <p:sldId id="271" r:id="rId4"/>
    <p:sldId id="301" r:id="rId5"/>
    <p:sldId id="284" r:id="rId6"/>
    <p:sldId id="285" r:id="rId7"/>
    <p:sldId id="278" r:id="rId8"/>
    <p:sldId id="286" r:id="rId9"/>
    <p:sldId id="272" r:id="rId10"/>
    <p:sldId id="288" r:id="rId11"/>
    <p:sldId id="287" r:id="rId12"/>
    <p:sldId id="291" r:id="rId13"/>
    <p:sldId id="294" r:id="rId14"/>
    <p:sldId id="270" r:id="rId15"/>
    <p:sldId id="274" r:id="rId16"/>
    <p:sldId id="289" r:id="rId17"/>
    <p:sldId id="280" r:id="rId18"/>
    <p:sldId id="292" r:id="rId19"/>
    <p:sldId id="281" r:id="rId20"/>
    <p:sldId id="275" r:id="rId21"/>
    <p:sldId id="293" r:id="rId22"/>
    <p:sldId id="296" r:id="rId23"/>
    <p:sldId id="297" r:id="rId24"/>
    <p:sldId id="298" r:id="rId25"/>
    <p:sldId id="299" r:id="rId26"/>
    <p:sldId id="300" r:id="rId27"/>
    <p:sldId id="26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90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tor\Desktop\Dropbox\&#51452;&#49885;\&#48120;&#44397;&#51452;&#49885;\alibaba\&#50508;&#47532;&#48148;&#48148;%20&#47588;&#52636;&#44396;&#5131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ko-KR" dirty="0" smtClean="0"/>
              <a:t>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Sheet1!$A$2:$C$7</c15:sqref>
                  </c15:fullRef>
                  <c15:levelRef>
                    <c15:sqref>Sheet1!$C$2:$C$7</c15:sqref>
                  </c15:levelRef>
                </c:ext>
              </c:extLst>
              <c:f>Sheet1!$C$2:$C$7</c:f>
              <c:strCache>
                <c:ptCount val="6"/>
                <c:pt idx="0">
                  <c:v>China- Online Marketing Services</c:v>
                </c:pt>
                <c:pt idx="1">
                  <c:v>China - Commission</c:v>
                </c:pt>
                <c:pt idx="2">
                  <c:v>Chinae- Others</c:v>
                </c:pt>
                <c:pt idx="3">
                  <c:v>China - Wholesale business</c:v>
                </c:pt>
                <c:pt idx="4">
                  <c:v>International - Retail Business </c:v>
                </c:pt>
                <c:pt idx="5">
                  <c:v>International - Wholesale business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29729</c:v>
                </c:pt>
                <c:pt idx="1">
                  <c:v>12023</c:v>
                </c:pt>
                <c:pt idx="2">
                  <c:v>1080</c:v>
                </c:pt>
                <c:pt idx="3">
                  <c:v>2300</c:v>
                </c:pt>
                <c:pt idx="4">
                  <c:v>938</c:v>
                </c:pt>
                <c:pt idx="5">
                  <c:v>3913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1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1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1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1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1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1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1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daum.net/_blog/BlogTypeView.do?blogid=061Jm&amp;articleno=15346723" TargetMode="External"/><Relationship Id="rId2" Type="http://schemas.openxmlformats.org/officeDocument/2006/relationships/hyperlink" Target="http://verticalplatform.kr/archives/368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ibabagroup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b="1" dirty="0"/>
              <a:t>Alibaba Group </a:t>
            </a:r>
            <a:r>
              <a:rPr lang="en-US" altLang="ko-KR" b="1" dirty="0" smtClean="0"/>
              <a:t>Holding (BABA)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/>
            <a:r>
              <a:rPr lang="en-US" smtClean="0"/>
              <a:t>Kugancity.tistory.com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772192"/>
          </a:xfrm>
        </p:spPr>
        <p:txBody>
          <a:bodyPr/>
          <a:lstStyle/>
          <a:p>
            <a:r>
              <a:rPr lang="ko-KR" altLang="en-US" dirty="0" smtClean="0"/>
              <a:t>아마존과의 비교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766" y="1376855"/>
            <a:ext cx="10331668" cy="5297214"/>
          </a:xfrm>
        </p:spPr>
        <p:txBody>
          <a:bodyPr>
            <a:noAutofit/>
          </a:bodyPr>
          <a:lstStyle/>
          <a:p>
            <a:r>
              <a:rPr lang="en-US" altLang="ko-KR" sz="1100" dirty="0" smtClean="0">
                <a:latin typeface="나눔고딕" pitchFamily="50" charset="-127"/>
                <a:ea typeface="나눔고딕" pitchFamily="50" charset="-127"/>
              </a:rPr>
              <a:t> </a:t>
            </a:r>
          </a:p>
          <a:p>
            <a:endParaRPr lang="en-US" altLang="ko-KR" sz="1100" b="1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buNone/>
            </a:pPr>
            <a:endParaRPr lang="en-US" sz="1100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16" y="1943812"/>
            <a:ext cx="3810532" cy="1095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78727" y="1376855"/>
            <a:ext cx="701327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 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GMV (Gross Merchandise 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Volume, 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총 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거래액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을 뜻하는데 아마존은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2013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월 기준 회계기준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$115 </a:t>
            </a:r>
            <a:r>
              <a:rPr lang="en-US" altLang="ko-KR" sz="16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Bil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이고 알리바바는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$270 B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알리바바가 아마존과 비교해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2.3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배 크다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매출은 아마존이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$74.5 </a:t>
            </a:r>
            <a:r>
              <a:rPr lang="en-US" altLang="ko-KR" sz="16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Bil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알리바바가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$8.4 </a:t>
            </a:r>
            <a:r>
              <a:rPr lang="en-US" altLang="ko-KR" sz="16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Bil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아마존이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8.9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배 높고 순이익은 아마존이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$0.27 </a:t>
            </a:r>
            <a:r>
              <a:rPr lang="en-US" altLang="ko-KR" sz="16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Bil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알리바바가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$3.8 </a:t>
            </a:r>
            <a:r>
              <a:rPr lang="en-US" altLang="ko-KR" sz="16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Bil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알리바바가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14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배 가량 크게 나타난다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이는 금액기준으로 알라바바의 물건 거래 규모가 아마존보다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2.3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배 크다는 것을 의미하는데 이는 아마존 가입자가 약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억 명이고 </a:t>
            </a:r>
            <a:r>
              <a:rPr lang="en-US" altLang="ko-KR" sz="16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Taobao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가입자가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7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억 명 수준인것 을 감안하면 당연한 수치임이다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 </a:t>
            </a:r>
            <a:endParaRPr lang="en-US" altLang="ko-KR" sz="16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하지만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매출규모에서 아마존이 알리바바보다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8.9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배 높은 이유는 아마존은 단순히 마켓플레이스만 제공하는것이 아니라 상품을 사입해 판매하는 비중이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50%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이상으로 사입한 물품은 거래액이 곧 매출이기 때문에 알리바바보다 매출액이 높게 나타난다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즉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알리바바와 같이 판매자와 구매자를 연결해주는 마켓플레이스의 경우 중개에 대한 수수료만이 매출로 잡히기 때문에 상품판매 금액을 매출로 잡는 아마존 보다 거래액이 낮게 나타날 수 밖에 없다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잘알려진 바와 같이 아마존은 순이익을 제로에 가깝게하고 이익을 소비자에게 돌려준다는 이념하에 저렴한 가격에 상품을 판매하고 있어 알리바바와 비교해 순이익이매우 낮게 나타난다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base"/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 </a:t>
            </a:r>
          </a:p>
          <a:p>
            <a:endParaRPr lang="ko-KR" altLang="en-US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" y="3388777"/>
            <a:ext cx="504156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아마존은 제품 판매의 일련 과정에서 많은 리스크를 직접 부담한다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하지만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알리바바는 단순 중개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그것도 대부분 수수료 한푼 받지 않고 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중개하기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때문에 사업적 리스크가 현저히 적다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 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그리고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매출 대부분 광고수익이기 때문에 순이익 마진률이 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40%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이상이다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게다가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거래의 횟수와 거래 제품의 가짓수가 늘어나고 사이트 트래핏이 증가하면 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추가적인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투자 없이도 추가적인 매출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이익을 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향유할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 있다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14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14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알리바바와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대조적으로 아마존의 순이익은 최근 분기에 지속적으로 마이너스를 기록하고 있다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반면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알리바바의 매출 성장률은 분기대비 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60%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성장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순이익은 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배 이상 성장을 기록중에 있다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이런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엄청난 성장성의 근원에는 알리바바의 자산이 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가벼운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(Asset Light)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비즈니스 모델의 특성이 자리잡고 있다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94032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알리바바의 성공 비결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983" y="1938239"/>
            <a:ext cx="10116207" cy="4679732"/>
          </a:xfrm>
        </p:spPr>
        <p:txBody>
          <a:bodyPr>
            <a:normAutofit/>
          </a:bodyPr>
          <a:lstStyle/>
          <a:p>
            <a:pPr fontAlgn="base"/>
            <a:r>
              <a:rPr lang="en-US" altLang="ko-KR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Alipay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통한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결제의 신뢰성 및 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편의성을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높임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/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중국은 미국과 달리 판매자와 구매자 간 상호 신뢰 수준이 낮은 시장이다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신용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카드의 불법 복제 등의 위험성 또한 높아 신용카드 보급률은 현저히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낮다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기존의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송금 서비스는 다른 행정 구역의 계좌이체 수수료가 높았음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 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또한 </a:t>
            </a:r>
            <a:r>
              <a:rPr lang="en-US" altLang="ko-KR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Alipay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구매자가 돈을 입금하면 </a:t>
            </a:r>
            <a:r>
              <a:rPr lang="en-US" altLang="ko-KR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Alipay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는 중간에 결제액을 대기하고 있었는데 제품이 문제없이 구매자에게 전달된 경우에 판매자에게 결제액을 지급하는 담보 서비스를 제공함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fontAlgn="base"/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판매수수료를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폐지해 많은 판매자를 유치함</a:t>
            </a:r>
          </a:p>
          <a:p>
            <a:pPr fontAlgn="base"/>
            <a:r>
              <a:rPr lang="en-US" altLang="ko-KR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Aliwangwnag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메신저를 통해 판매자와 구매자간에 제품 상담 및 흥정을 할 수 있도록하고 채팅 내용을 기록해 분쟁시 증거로 사용할 수 있도록 하는 등 거래에 대한 신뢰를 높임</a:t>
            </a:r>
          </a:p>
          <a:p>
            <a:pPr>
              <a:buNone/>
            </a:pPr>
            <a:endParaRPr lang="ko-KR" altLang="en-US" dirty="0" smtClean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631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알리바바의 성공 비결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983" y="1938239"/>
            <a:ext cx="10116207" cy="4679732"/>
          </a:xfrm>
        </p:spPr>
        <p:txBody>
          <a:bodyPr>
            <a:noAutofit/>
          </a:bodyPr>
          <a:lstStyle/>
          <a:p>
            <a:pPr fontAlgn="base"/>
            <a:r>
              <a:rPr lang="en-US" altLang="ko-KR" sz="2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Alipay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통한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대출 사업 </a:t>
            </a:r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/>
            <a:r>
              <a:rPr lang="en-US" altLang="ko-KR" sz="16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Alipay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보급도가 높아짐에 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따라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수많은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판매자의 결제 관련 로깅 정보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매출 성장률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거래 데이터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페널티를 받은 경력 등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 자연스럽게 축적된다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이를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기반으로 중소판매회원들을 대상으로 한 소액 대출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en-US" altLang="ko-KR" sz="16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Alifinance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지원이 가능케 되었다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올해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월까지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40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만명 이상의 사업자에게 평균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만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~3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만위안의 금액을 대출해줬으며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총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대출 금액은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1050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억위안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(18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조원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달한다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판매자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관련 정보를 기반으로 소액 대출해 주고 있기 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때문에 상당히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정확한 리스크 관리가 가능하다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대출사업의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부실채권 비중은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0.06%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낮은 편이다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 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endParaRPr lang="en-US" altLang="ko-KR" sz="16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Alipay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통한 자금 운용 </a:t>
            </a:r>
          </a:p>
          <a:p>
            <a:pPr lvl="1"/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작년 알리바바가 </a:t>
            </a:r>
            <a:r>
              <a:rPr lang="en-US" altLang="ko-KR" sz="16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Alipay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통한 온라인 금융상품 </a:t>
            </a:r>
            <a:r>
              <a:rPr lang="en-US" altLang="ko-KR" sz="16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Yu'eBao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출시해 은행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이율보다 높은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6%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 이자율을 제공해 주었다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년만에 가입자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억명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약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100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조원 규모를 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달성하며 세계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MMF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성장했다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이외에도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중국 최대 자산운용사인 </a:t>
            </a:r>
            <a:r>
              <a:rPr lang="en-US" altLang="ko-KR" sz="16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Guotai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Asset Management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와 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Great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Wall Fund Management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와 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손잡고 </a:t>
            </a:r>
            <a:r>
              <a:rPr lang="en-US" altLang="ko-KR" sz="16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TaoBao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리차이를 출시하여 기금판매회사의 판매 업무를 지원해주고 있다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알리바바는 </a:t>
            </a:r>
            <a:r>
              <a:rPr lang="en-US" altLang="ko-KR" sz="16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Alipay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이용하는 중국 고객에게 온라인 전자 결제 뿐 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아니라 금융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서비스까지 제공해 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줌으로써 전자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상거래 내 서비스 충성 고객으로 묶어둘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(lock-in)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 있게 되었다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 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endParaRPr lang="ko-KR" altLang="en-US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buNone/>
            </a:pPr>
            <a:endParaRPr lang="ko-KR" altLang="en-US" sz="2000" dirty="0" smtClean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2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23" y="148908"/>
            <a:ext cx="10037533" cy="4329113"/>
          </a:xfrm>
        </p:spPr>
      </p:pic>
      <p:sp>
        <p:nvSpPr>
          <p:cNvPr id="8" name="TextBox 7"/>
          <p:cNvSpPr txBox="1"/>
          <p:nvPr/>
        </p:nvSpPr>
        <p:spPr>
          <a:xfrm>
            <a:off x="411480" y="4584284"/>
            <a:ext cx="27907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Prev</a:t>
            </a:r>
            <a:r>
              <a:rPr lang="en-US" altLang="ko-KR" dirty="0" smtClean="0"/>
              <a:t> Close: </a:t>
            </a:r>
            <a:r>
              <a:rPr lang="ko-KR" altLang="en-US" dirty="0" smtClean="0"/>
              <a:t>전일 종가 </a:t>
            </a:r>
            <a:endParaRPr lang="en-US" altLang="ko-KR" dirty="0" smtClean="0"/>
          </a:p>
          <a:p>
            <a:r>
              <a:rPr lang="en-US" altLang="ko-KR" dirty="0" smtClean="0"/>
              <a:t>Open: </a:t>
            </a:r>
            <a:r>
              <a:rPr lang="ko-KR" altLang="en-US" dirty="0" smtClean="0"/>
              <a:t>시초가 </a:t>
            </a:r>
            <a:endParaRPr lang="en-US" altLang="ko-KR" dirty="0" smtClean="0"/>
          </a:p>
          <a:p>
            <a:r>
              <a:rPr lang="en-US" altLang="ko-KR" dirty="0" smtClean="0"/>
              <a:t>Bid: </a:t>
            </a:r>
            <a:r>
              <a:rPr lang="ko-KR" altLang="en-US" dirty="0" smtClean="0"/>
              <a:t>매수 </a:t>
            </a:r>
            <a:endParaRPr lang="en-US" altLang="ko-KR" dirty="0" smtClean="0"/>
          </a:p>
          <a:p>
            <a:r>
              <a:rPr lang="en-US" altLang="ko-KR" dirty="0" smtClean="0"/>
              <a:t>Ask:</a:t>
            </a:r>
            <a:r>
              <a:rPr lang="ko-KR" altLang="en-US" dirty="0" smtClean="0"/>
              <a:t>매도</a:t>
            </a:r>
            <a:endParaRPr lang="en-US" altLang="ko-KR" dirty="0" smtClean="0"/>
          </a:p>
          <a:p>
            <a:r>
              <a:rPr lang="en-US" altLang="ko-KR" dirty="0" smtClean="0"/>
              <a:t>1y Target Est: 1</a:t>
            </a:r>
            <a:r>
              <a:rPr lang="ko-KR" altLang="en-US" dirty="0" smtClean="0"/>
              <a:t>년 목표가 </a:t>
            </a:r>
            <a:endParaRPr lang="en-US" altLang="ko-KR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514508" y="4676617"/>
            <a:ext cx="40687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Volume: </a:t>
            </a:r>
            <a:r>
              <a:rPr lang="ko-KR" altLang="en-US" dirty="0" smtClean="0"/>
              <a:t>거래량</a:t>
            </a:r>
            <a:endParaRPr lang="en-US" altLang="ko-KR" dirty="0" smtClean="0"/>
          </a:p>
          <a:p>
            <a:r>
              <a:rPr lang="en-US" altLang="ko-KR" dirty="0" err="1" smtClean="0"/>
              <a:t>Avg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Vol</a:t>
            </a:r>
            <a:r>
              <a:rPr lang="en-US" altLang="ko-KR" dirty="0" smtClean="0"/>
              <a:t>(3m) : 3</a:t>
            </a:r>
            <a:r>
              <a:rPr lang="ko-KR" altLang="en-US" dirty="0"/>
              <a:t>개월 기준 평균 거래량</a:t>
            </a:r>
            <a:endParaRPr lang="en-US" altLang="ko-KR" dirty="0" smtClean="0"/>
          </a:p>
          <a:p>
            <a:r>
              <a:rPr lang="ko-KR" altLang="en-US" dirty="0" smtClean="0"/>
              <a:t> </a:t>
            </a:r>
            <a:r>
              <a:rPr lang="en-US" altLang="ko-KR" dirty="0"/>
              <a:t>Market cap: </a:t>
            </a:r>
            <a:r>
              <a:rPr lang="ko-KR" altLang="en-US" dirty="0"/>
              <a:t>시가총액 </a:t>
            </a:r>
            <a:r>
              <a:rPr lang="en-US" altLang="ko-KR" dirty="0"/>
              <a:t>(</a:t>
            </a:r>
            <a:r>
              <a:rPr lang="ko-KR" altLang="en-US" dirty="0"/>
              <a:t>주가 </a:t>
            </a:r>
            <a:r>
              <a:rPr lang="en-US" altLang="ko-KR" dirty="0"/>
              <a:t>* </a:t>
            </a:r>
            <a:r>
              <a:rPr lang="ko-KR" altLang="en-US" dirty="0"/>
              <a:t>주식수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P/E : PER </a:t>
            </a:r>
            <a:r>
              <a:rPr lang="ko-KR" altLang="en-US" dirty="0" smtClean="0"/>
              <a:t>주가수익비율</a:t>
            </a:r>
            <a:endParaRPr lang="en-US" altLang="ko-KR" dirty="0" smtClean="0"/>
          </a:p>
          <a:p>
            <a:r>
              <a:rPr lang="en-US" altLang="ko-KR" dirty="0"/>
              <a:t>EPS(</a:t>
            </a:r>
            <a:r>
              <a:rPr lang="ko-KR" altLang="en-US" dirty="0"/>
              <a:t>주당순이익</a:t>
            </a:r>
            <a:r>
              <a:rPr lang="en-US" altLang="ko-KR" dirty="0"/>
              <a:t>) : </a:t>
            </a:r>
            <a:r>
              <a:rPr lang="ko-KR" altLang="en-US" dirty="0"/>
              <a:t>당기순이익</a:t>
            </a:r>
            <a:r>
              <a:rPr lang="en-US" altLang="ko-KR" dirty="0"/>
              <a:t>/ </a:t>
            </a:r>
            <a:r>
              <a:rPr lang="ko-KR" altLang="en-US" dirty="0" smtClean="0"/>
              <a:t>주식수</a:t>
            </a:r>
            <a:endParaRPr lang="en-US" altLang="ko-KR" dirty="0" smtClean="0"/>
          </a:p>
          <a:p>
            <a:r>
              <a:rPr lang="en-US" altLang="ko-KR" dirty="0" err="1"/>
              <a:t>Div</a:t>
            </a:r>
            <a:r>
              <a:rPr lang="en-US" altLang="ko-KR" dirty="0"/>
              <a:t> &amp; Yield </a:t>
            </a:r>
            <a:r>
              <a:rPr lang="en-US" altLang="ko-KR" dirty="0" smtClean="0"/>
              <a:t>: </a:t>
            </a:r>
            <a:r>
              <a:rPr lang="ko-KR" altLang="en-US" dirty="0"/>
              <a:t>배당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10" y="137478"/>
            <a:ext cx="10058400" cy="519944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손익계산서</a:t>
            </a:r>
            <a:r>
              <a:rPr lang="en-US" altLang="ko-KR" dirty="0" smtClean="0"/>
              <a:t>– annual  </a:t>
            </a:r>
            <a:r>
              <a:rPr lang="ko-KR" alt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3870" y="875465"/>
            <a:ext cx="428822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2013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매출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(2012/03~2013/03): 345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억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위안 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대략 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조 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1000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억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</a:p>
          <a:p>
            <a:pPr marL="285750" indent="-285750">
              <a:buFontTx/>
              <a:buChar char="-"/>
            </a:pP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2014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매출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(2013/03 ~2014/03): 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525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억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위안 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대략 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조 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2000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억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endParaRPr lang="en-US" altLang="ko-KR" sz="16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매출과 순이익이 꾸준하게 증가하고 있음 </a:t>
            </a:r>
            <a:endParaRPr lang="en-US" altLang="ko-KR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 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en-US" altLang="ko-KR" sz="1200" dirty="0" smtClean="0"/>
              <a:t> profit  margin: </a:t>
            </a:r>
            <a:r>
              <a:rPr lang="ko-KR" altLang="en-US" sz="1200" dirty="0" err="1" smtClean="0"/>
              <a:t>매출총이익율</a:t>
            </a:r>
            <a:r>
              <a:rPr lang="en-US" altLang="ko-KR" sz="1200" dirty="0" smtClean="0"/>
              <a:t>(</a:t>
            </a:r>
            <a:r>
              <a:rPr lang="ko-KR" altLang="en-US" sz="1200" dirty="0" err="1" smtClean="0"/>
              <a:t>매출총이익</a:t>
            </a:r>
            <a:r>
              <a:rPr lang="en-US" altLang="ko-KR" sz="1200" dirty="0" smtClean="0"/>
              <a:t>/</a:t>
            </a:r>
            <a:r>
              <a:rPr lang="ko-KR" altLang="en-US" sz="1200" dirty="0" smtClean="0"/>
              <a:t>매출</a:t>
            </a:r>
            <a:r>
              <a:rPr lang="en-US" altLang="ko-KR" sz="12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200" dirty="0" smtClean="0"/>
              <a:t>Operating margin: </a:t>
            </a:r>
            <a:r>
              <a:rPr lang="ko-KR" altLang="en-US" sz="1200" dirty="0" smtClean="0"/>
              <a:t>영업이익률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영업이익</a:t>
            </a:r>
            <a:r>
              <a:rPr lang="en-US" altLang="ko-KR" sz="1200" dirty="0"/>
              <a:t> / </a:t>
            </a:r>
            <a:r>
              <a:rPr lang="ko-KR" altLang="en-US" sz="1200" dirty="0" smtClean="0"/>
              <a:t>매출</a:t>
            </a:r>
            <a:r>
              <a:rPr lang="en-US" altLang="ko-KR" sz="1200" dirty="0"/>
              <a:t> </a:t>
            </a:r>
            <a:r>
              <a:rPr lang="en-US" altLang="ko-KR" sz="1200" dirty="0" smtClean="0"/>
              <a:t>) </a:t>
            </a:r>
            <a:endParaRPr lang="en-US" altLang="ko-KR" sz="1200" dirty="0" smtClean="0"/>
          </a:p>
          <a:p>
            <a:pPr>
              <a:buFont typeface="Arial" pitchFamily="34" charset="0"/>
              <a:buChar char="•"/>
            </a:pPr>
            <a:r>
              <a:rPr lang="en-US" altLang="ko-KR" sz="1200" dirty="0" smtClean="0"/>
              <a:t> EBIT:  Earnings Before Interest, Taxes (</a:t>
            </a:r>
            <a:r>
              <a:rPr lang="ko-KR" altLang="en-US" sz="1200" dirty="0" smtClean="0"/>
              <a:t>법인세 이자 차감 전 영업이익</a:t>
            </a:r>
            <a:r>
              <a:rPr lang="en-US" altLang="ko-KR" sz="1200" dirty="0" smtClean="0"/>
              <a:t>) 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200" dirty="0" smtClean="0"/>
              <a:t> EBITA: Earnings Before Interest, Taxes, Depreciation and Amortization</a:t>
            </a:r>
            <a:br>
              <a:rPr lang="en-US" altLang="ko-KR" sz="1200" dirty="0" smtClean="0"/>
            </a:br>
            <a:r>
              <a:rPr lang="en-US" altLang="ko-KR" sz="1200" dirty="0" smtClean="0"/>
              <a:t>(=</a:t>
            </a:r>
            <a:r>
              <a:rPr lang="ko-KR" altLang="en-US" sz="1200" dirty="0" smtClean="0"/>
              <a:t>법인세 이자 감가상각비 차감 전 영업이익</a:t>
            </a:r>
            <a:r>
              <a:rPr lang="en-US" altLang="ko-KR" sz="1200" dirty="0" smtClean="0"/>
              <a:t>) </a:t>
            </a:r>
            <a:r>
              <a:rPr lang="ko-KR" altLang="en-US" sz="1200" dirty="0" smtClean="0"/>
              <a:t>기업이 영업을 통해 보여주는 현금창출 능력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수익성을 보여주는 </a:t>
            </a:r>
            <a:r>
              <a:rPr lang="ko-KR" altLang="en-US" sz="1200" dirty="0" smtClean="0"/>
              <a:t>지표</a:t>
            </a:r>
            <a:endParaRPr lang="en-US" altLang="ko-KR" sz="1200" dirty="0"/>
          </a:p>
          <a:p>
            <a:endParaRPr lang="ko-KR" alt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263" y="875465"/>
            <a:ext cx="7227309" cy="5474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9445"/>
            <a:ext cx="588645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10" y="137478"/>
            <a:ext cx="10058400" cy="519944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손익계산서</a:t>
            </a:r>
            <a:r>
              <a:rPr lang="en-US" altLang="ko-KR" dirty="0" smtClean="0"/>
              <a:t>– quarterly  </a:t>
            </a:r>
            <a:r>
              <a:rPr lang="ko-KR" alt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3870" y="875465"/>
            <a:ext cx="57311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2014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분기 매출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2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조 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7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천억</a:t>
            </a:r>
            <a:endParaRPr lang="en-US" altLang="ko-KR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buFontTx/>
              <a:buChar char="-"/>
            </a:pP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2014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분기 매출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2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조 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천억</a:t>
            </a:r>
            <a:endParaRPr lang="en-US" altLang="ko-KR" sz="16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buFontTx/>
              <a:buChar char="-"/>
            </a:pP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2014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분기 매출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4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조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천억 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전문가들의 예상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4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조 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천억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-&gt; 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주가 급락의 원인 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분기 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en-US" altLang="ko-KR" sz="16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UCWeb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과 </a:t>
            </a:r>
            <a:r>
              <a:rPr lang="en-US" altLang="ko-KR" sz="16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OneToudch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등의 인수합병을 통해 지분증가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한화 약 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조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천억원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로 인한 수익이 늘었으나 단발성 이벤트이며 상장 후 임직원들에게 주식보상 비용으로 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5300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억원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총 수입의 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17.3%)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을 지출하여 순이익이 일시적으로 하락함  </a:t>
            </a:r>
            <a:endParaRPr lang="en-US" altLang="ko-KR" sz="16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buFontTx/>
              <a:buChar char="-"/>
            </a:pP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분기 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임직원 스탁옵션 지급의 일회성 경비 증가로 순이익 감소 및 모바일의 낮은 광고단가로 인하여 매출 예상보다 부진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모바일 비중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2014- 42%, 2013-36%) 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 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086" y="1114046"/>
            <a:ext cx="7516274" cy="5430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3397"/>
            <a:ext cx="6217086" cy="240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9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247565"/>
            <a:ext cx="10058400" cy="519944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Balance sheet – annual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3476" y="1166648"/>
            <a:ext cx="416209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400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1400" dirty="0" smtClean="0"/>
              <a:t> 총 자신은 꾸준히 </a:t>
            </a:r>
            <a:r>
              <a:rPr lang="ko-KR" altLang="en-US" sz="1400" dirty="0" smtClean="0"/>
              <a:t>상승하고 있으나 최근 </a:t>
            </a:r>
            <a:r>
              <a:rPr lang="en-US" altLang="ko-KR" sz="1400" dirty="0" smtClean="0"/>
              <a:t>2</a:t>
            </a:r>
            <a:r>
              <a:rPr lang="ko-KR" altLang="en-US" sz="1400" dirty="0" smtClean="0"/>
              <a:t>년동안 부채 증가 </a:t>
            </a:r>
            <a:endParaRPr lang="en-US" altLang="ko-KR" sz="1400" dirty="0" smtClean="0"/>
          </a:p>
          <a:p>
            <a:pPr>
              <a:buFont typeface="Arial" pitchFamily="34" charset="0"/>
              <a:buChar char="•"/>
            </a:pPr>
            <a:r>
              <a:rPr lang="en-US" altLang="ko-KR" sz="1400" dirty="0"/>
              <a:t> </a:t>
            </a:r>
            <a:r>
              <a:rPr lang="ko-KR" altLang="en-US" sz="1400" dirty="0" smtClean="0"/>
              <a:t>유동 부채 비율이 높으나 유동자산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유동 부채의 두배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으로 충당 가능함 </a:t>
            </a:r>
            <a:endParaRPr lang="en-US" altLang="ko-KR" sz="1400" dirty="0" smtClean="0"/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/>
              <a:t> </a:t>
            </a:r>
            <a:r>
              <a:rPr lang="ko-KR" altLang="en-US" sz="1400" dirty="0" smtClean="0"/>
              <a:t>잦은 인수로 영업권 </a:t>
            </a:r>
            <a:r>
              <a:rPr lang="ko-KR" altLang="en-US" sz="1400" dirty="0" smtClean="0"/>
              <a:t>비율 높은편 </a:t>
            </a:r>
            <a:endParaRPr lang="en-US" altLang="ko-KR" sz="1400" dirty="0" smtClean="0"/>
          </a:p>
          <a:p>
            <a:endParaRPr lang="en-US" altLang="ko-KR" sz="1400" dirty="0" smtClean="0"/>
          </a:p>
          <a:p>
            <a:endParaRPr lang="en-US" altLang="ko-KR" sz="1200" dirty="0" smtClean="0"/>
          </a:p>
          <a:p>
            <a:r>
              <a:rPr lang="ko-KR" altLang="en-US" sz="1200" dirty="0" smtClean="0"/>
              <a:t>유동자산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현금이거나  단기간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보통 </a:t>
            </a:r>
            <a:r>
              <a:rPr lang="en-US" altLang="ko-KR" sz="1200" dirty="0" smtClean="0"/>
              <a:t>1</a:t>
            </a:r>
            <a:r>
              <a:rPr lang="ko-KR" altLang="en-US" sz="1200" dirty="0" smtClean="0"/>
              <a:t>년</a:t>
            </a:r>
            <a:r>
              <a:rPr lang="en-US" altLang="ko-KR" sz="1200" dirty="0" smtClean="0"/>
              <a:t>) </a:t>
            </a:r>
            <a:r>
              <a:rPr lang="ko-KR" altLang="en-US" sz="1200" dirty="0" smtClean="0"/>
              <a:t>내에 현금화 할 수 있는 </a:t>
            </a:r>
            <a:r>
              <a:rPr lang="ko-KR" altLang="en-US" sz="1200" dirty="0" smtClean="0"/>
              <a:t>자산</a:t>
            </a:r>
            <a:endParaRPr lang="en-US" altLang="ko-KR" sz="1200" dirty="0" smtClean="0"/>
          </a:p>
          <a:p>
            <a:r>
              <a:rPr lang="ko-KR" altLang="en-US" sz="1200" dirty="0" smtClean="0"/>
              <a:t>유동</a:t>
            </a:r>
            <a:r>
              <a:rPr lang="ko-KR" altLang="en-US" sz="1200" dirty="0" smtClean="0"/>
              <a:t>부채 </a:t>
            </a:r>
            <a:r>
              <a:rPr lang="en-US" altLang="ko-KR" sz="1200" dirty="0" smtClean="0"/>
              <a:t>: 1</a:t>
            </a:r>
            <a:r>
              <a:rPr lang="ko-KR" altLang="en-US" sz="1200" dirty="0" smtClean="0"/>
              <a:t>년 내에 만기가 도래하는 회사의 부채와 지급의무 </a:t>
            </a:r>
            <a:endParaRPr lang="en-US" altLang="ko-KR" sz="1200" dirty="0" smtClean="0"/>
          </a:p>
          <a:p>
            <a:endParaRPr lang="en-US" altLang="ko-KR" sz="1400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71" y="900555"/>
            <a:ext cx="7878274" cy="588727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5" y="3993438"/>
            <a:ext cx="3360026" cy="2667928"/>
          </a:xfrm>
        </p:spPr>
      </p:pic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247565"/>
            <a:ext cx="10058400" cy="519944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Balance sheet – quarterly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3476" y="1166648"/>
            <a:ext cx="416209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400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1400" dirty="0" smtClean="0"/>
              <a:t> </a:t>
            </a:r>
            <a:r>
              <a:rPr lang="ko-KR" altLang="en-US" sz="1400" dirty="0" smtClean="0"/>
              <a:t> 총자산 증가로 인해 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분기부터 </a:t>
            </a:r>
            <a:r>
              <a:rPr lang="en-US" altLang="ko-KR" sz="1400" dirty="0" smtClean="0"/>
              <a:t>Debt to Assets </a:t>
            </a:r>
            <a:r>
              <a:rPr lang="ko-KR" altLang="en-US" sz="1400" dirty="0" smtClean="0"/>
              <a:t>비율이 </a:t>
            </a:r>
            <a:r>
              <a:rPr lang="en-US" altLang="ko-KR" sz="1400" dirty="0" smtClean="0"/>
              <a:t>25%</a:t>
            </a:r>
            <a:r>
              <a:rPr lang="ko-KR" altLang="en-US" sz="1400" dirty="0" smtClean="0"/>
              <a:t>로 낮아짐 </a:t>
            </a:r>
            <a:r>
              <a:rPr lang="en-US" altLang="ko-KR" sz="1400" dirty="0" smtClean="0"/>
              <a:t>(IPO</a:t>
            </a:r>
            <a:r>
              <a:rPr lang="ko-KR" altLang="en-US" sz="1400" dirty="0" smtClean="0"/>
              <a:t>에서 거둬들인 금액</a:t>
            </a:r>
            <a:r>
              <a:rPr lang="en-US" altLang="ko-KR" sz="1400" dirty="0" smtClean="0"/>
              <a:t>(26</a:t>
            </a:r>
            <a:r>
              <a:rPr lang="ko-KR" altLang="en-US" sz="1400" dirty="0" smtClean="0"/>
              <a:t>조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으로 부채 일부 상환한 다고 했는데 부채금액은 여전함</a:t>
            </a:r>
            <a:r>
              <a:rPr lang="en-US" altLang="ko-KR" sz="1400" dirty="0" smtClean="0"/>
              <a:t>) </a:t>
            </a:r>
            <a:r>
              <a:rPr lang="ko-KR" altLang="en-US" sz="1400" dirty="0" smtClean="0"/>
              <a:t> </a:t>
            </a:r>
            <a:endParaRPr lang="en-US" altLang="ko-KR" sz="1400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1400" dirty="0" smtClean="0"/>
              <a:t> 장기부채가 </a:t>
            </a:r>
            <a:r>
              <a:rPr lang="en-US" altLang="ko-KR" sz="1400" dirty="0" smtClean="0"/>
              <a:t>9</a:t>
            </a:r>
            <a:r>
              <a:rPr lang="ko-KR" altLang="en-US" sz="1400" dirty="0" smtClean="0"/>
              <a:t>월에 총 부채의 </a:t>
            </a:r>
            <a:r>
              <a:rPr lang="en-US" altLang="ko-KR" sz="1400" dirty="0" smtClean="0"/>
              <a:t>48%</a:t>
            </a:r>
            <a:r>
              <a:rPr lang="ko-KR" altLang="en-US" sz="1400" dirty="0" smtClean="0"/>
              <a:t>  </a:t>
            </a:r>
            <a:endParaRPr lang="en-US" altLang="ko-KR" sz="1400" dirty="0" smtClean="0"/>
          </a:p>
          <a:p>
            <a:pPr>
              <a:buFont typeface="Arial" pitchFamily="34" charset="0"/>
              <a:buChar char="•"/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2013</a:t>
            </a:r>
            <a:r>
              <a:rPr lang="ko-KR" altLang="en-US" sz="1400" dirty="0" smtClean="0"/>
              <a:t>년부터 부채가 증가한 이유는</a:t>
            </a:r>
            <a:r>
              <a:rPr lang="en-US" altLang="ko-KR" sz="1400" dirty="0" smtClean="0"/>
              <a:t>?????</a:t>
            </a:r>
          </a:p>
          <a:p>
            <a:pPr>
              <a:buFont typeface="Arial" pitchFamily="34" charset="0"/>
              <a:buChar char="•"/>
            </a:pPr>
            <a:endParaRPr lang="en-US" altLang="ko-KR" sz="1400" dirty="0" smtClean="0"/>
          </a:p>
          <a:p>
            <a:endParaRPr lang="en-US" altLang="ko-KR" sz="1400" dirty="0" smtClean="0"/>
          </a:p>
          <a:p>
            <a:endParaRPr lang="en-US" altLang="ko-KR" sz="1200" dirty="0" smtClean="0"/>
          </a:p>
          <a:p>
            <a:r>
              <a:rPr lang="ko-KR" altLang="en-US" sz="1200" dirty="0" smtClean="0"/>
              <a:t>유동자산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현금이거나  단기간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보통 </a:t>
            </a:r>
            <a:r>
              <a:rPr lang="en-US" altLang="ko-KR" sz="1200" dirty="0" smtClean="0"/>
              <a:t>1</a:t>
            </a:r>
            <a:r>
              <a:rPr lang="ko-KR" altLang="en-US" sz="1200" dirty="0" smtClean="0"/>
              <a:t>년</a:t>
            </a:r>
            <a:r>
              <a:rPr lang="en-US" altLang="ko-KR" sz="1200" dirty="0" smtClean="0"/>
              <a:t>) </a:t>
            </a:r>
            <a:r>
              <a:rPr lang="ko-KR" altLang="en-US" sz="1200" dirty="0" smtClean="0"/>
              <a:t>내에 현금화 할 수 있는 </a:t>
            </a:r>
            <a:r>
              <a:rPr lang="ko-KR" altLang="en-US" sz="1200" dirty="0" smtClean="0"/>
              <a:t>자산</a:t>
            </a:r>
            <a:endParaRPr lang="en-US" altLang="ko-KR" sz="1200" dirty="0" smtClean="0"/>
          </a:p>
          <a:p>
            <a:r>
              <a:rPr lang="ko-KR" altLang="en-US" sz="1200" dirty="0" smtClean="0"/>
              <a:t>유동</a:t>
            </a:r>
            <a:r>
              <a:rPr lang="ko-KR" altLang="en-US" sz="1200" dirty="0" smtClean="0"/>
              <a:t>부채 </a:t>
            </a:r>
            <a:r>
              <a:rPr lang="en-US" altLang="ko-KR" sz="1200" dirty="0" smtClean="0"/>
              <a:t>: 1</a:t>
            </a:r>
            <a:r>
              <a:rPr lang="ko-KR" altLang="en-US" sz="1200" dirty="0" smtClean="0"/>
              <a:t>년 내에 만기가 도래하는 회사의 부채와 지급의무 </a:t>
            </a:r>
            <a:endParaRPr lang="en-US" altLang="ko-KR" sz="1200" dirty="0" smtClean="0"/>
          </a:p>
          <a:p>
            <a:endParaRPr lang="en-US" altLang="ko-KR" sz="1400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66" y="1166648"/>
            <a:ext cx="7101609" cy="582056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03" y="4439949"/>
            <a:ext cx="29622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2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519944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현금흐름표</a:t>
            </a:r>
            <a:endParaRPr 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367862" y="1030014"/>
            <a:ext cx="3457904" cy="5827986"/>
          </a:xfrm>
        </p:spPr>
        <p:txBody>
          <a:bodyPr>
            <a:normAutofit lnSpcReduction="10000"/>
          </a:bodyPr>
          <a:lstStyle/>
          <a:p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영업현금흐름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400" dirty="0" err="1" smtClean="0">
                <a:latin typeface="나눔고딕" pitchFamily="50" charset="-127"/>
                <a:ea typeface="나눔고딕" pitchFamily="50" charset="-127"/>
              </a:rPr>
              <a:t>당기순이익과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400" dirty="0" err="1" smtClean="0">
                <a:latin typeface="나눔고딕" pitchFamily="50" charset="-127"/>
                <a:ea typeface="나눔고딕" pitchFamily="50" charset="-127"/>
              </a:rPr>
              <a:t>감가상각비과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400" dirty="0" err="1" smtClean="0">
                <a:latin typeface="나눔고딕" pitchFamily="50" charset="-127"/>
                <a:ea typeface="나눔고딕" pitchFamily="50" charset="-127"/>
              </a:rPr>
              <a:t>무형자산상각비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 </a:t>
            </a:r>
          </a:p>
          <a:p>
            <a:pPr lvl="1"/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영업활동을 잘 해서 이익이 나오고 있으면 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+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값이 된다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투자현금흐름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투자로 발생한 현금흐름 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금융 상품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유가증권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시설투자에 대한 부분에 대한 현금의 유입과 유출 </a:t>
            </a:r>
          </a:p>
          <a:p>
            <a:pPr lvl="1"/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투자현금은 회사의 여유자금과 향후 성장을 위한 시설투자에 돈이 들기 </a:t>
            </a:r>
            <a:r>
              <a:rPr lang="ko-KR" altLang="en-US" sz="1000" dirty="0" err="1" smtClean="0">
                <a:latin typeface="나눔고딕" pitchFamily="50" charset="-127"/>
                <a:ea typeface="나눔고딕" pitchFamily="50" charset="-127"/>
              </a:rPr>
              <a:t>떄문에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 보통 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-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가 나온다고 한다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pPr lvl="1"/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특허권유지를 위한 비용 지출이 포함되어 많이 나오는 편이다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pPr lvl="1"/>
            <a:endParaRPr lang="en-US" altLang="ko-KR" sz="10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재무현금흐름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은행과의 거래에 대한 비용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. -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라는 의미는 돈을 갚았다는 것이고 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+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는 은행에서 돈을 빌렸다는 것이다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pPr lvl="1"/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자본비용은 자산의 취득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유지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보수를 위해 현금 및 </a:t>
            </a:r>
            <a:r>
              <a:rPr lang="ko-KR" altLang="en-US" sz="1000" dirty="0" err="1" smtClean="0">
                <a:latin typeface="나눔고딕" pitchFamily="50" charset="-127"/>
                <a:ea typeface="나눔고딕" pitchFamily="50" charset="-127"/>
              </a:rPr>
              <a:t>현금성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 자산을 지출하는 것이다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전반적으로 영업현금흐름은 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+,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투자현금흐름은 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-,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재무현금흐름은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최근에 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+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가 증가한 값을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보여주고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있다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즉 꾸준한 영업활동을 통한 현금흐름을 바탕으로 투자활동을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하고 있으나 최근에 부채가 증가한 재정 상태를 재정상태를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보여주고 있다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endParaRPr lang="ko-KR" alt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5" y="625023"/>
            <a:ext cx="7887801" cy="58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519944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재무비율 </a:t>
            </a:r>
            <a:endParaRPr 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341586" y="1442545"/>
            <a:ext cx="3242442" cy="4267200"/>
          </a:xfrm>
        </p:spPr>
        <p:txBody>
          <a:bodyPr>
            <a:normAutofit fontScale="62500" lnSpcReduction="20000"/>
          </a:bodyPr>
          <a:lstStyle/>
          <a:p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ROE(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자기자본이익률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):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당기순이익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자기자본 </a:t>
            </a:r>
          </a:p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자본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회사의 총자산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총부채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자기자본 이익률이 높다는 것은 그 회사가 보유하고 있는 이익잉여금을 잘 사용하고 있다는 것을 의미한다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﻿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자기자본 이익률이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157%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로 급성장하고 있는 모습을 보인다 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영업이익 증가율도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131%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로 역시 급격하게 성장하고 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작년에 부채비율이 급격히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140%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로 증가하였으나 최근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년동안 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50%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까지 줄어들었음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당좌비율도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163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으로 나쁘지 않은 수준이다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97" y="346719"/>
            <a:ext cx="7849695" cy="64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772192"/>
          </a:xfrm>
        </p:spPr>
        <p:txBody>
          <a:bodyPr/>
          <a:lstStyle/>
          <a:p>
            <a:r>
              <a:rPr lang="en-US" dirty="0" smtClean="0"/>
              <a:t>History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766" y="1376855"/>
            <a:ext cx="10331668" cy="5297214"/>
          </a:xfrm>
        </p:spPr>
        <p:txBody>
          <a:bodyPr>
            <a:noAutofit/>
          </a:bodyPr>
          <a:lstStyle/>
          <a:p>
            <a:endParaRPr lang="en-US" altLang="ko-KR" sz="1100" b="1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buNone/>
            </a:pPr>
            <a:endParaRPr lang="en-US" sz="1100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56" y="0"/>
            <a:ext cx="5366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519944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재무비율 </a:t>
            </a:r>
            <a:endParaRPr 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341586" y="1442545"/>
            <a:ext cx="3242442" cy="4267200"/>
          </a:xfrm>
        </p:spPr>
        <p:txBody>
          <a:bodyPr>
            <a:normAutofit fontScale="62500" lnSpcReduction="20000"/>
          </a:bodyPr>
          <a:lstStyle/>
          <a:p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ROE(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자기자본이익률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):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당기순이익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자기자본 </a:t>
            </a:r>
          </a:p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자본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회사의 총자산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총부채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자기자본 이익률이 높다는 것은 그 회사가 보유하고 있는 이익잉여금을 잘 사용하고 있다는 것을 의미한다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﻿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월에 자기자본이 커지면서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ROE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가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10%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로 이하로 떨어짐 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부채비율이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50%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까지 내려갔음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현재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PER: 49, PBR: 12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질문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총자산 및 자기자본이 증가한것은 기업 공개 때문일까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?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임직원 스탁옵션은 재무제표에서 따로 표시되서 나오는지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? 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968" y="0"/>
            <a:ext cx="7878274" cy="6439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47" y="4619313"/>
            <a:ext cx="6944694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17488"/>
            <a:ext cx="10058400" cy="1188720"/>
          </a:xfrm>
        </p:spPr>
        <p:txBody>
          <a:bodyPr/>
          <a:lstStyle/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향후 사업 및 전망 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3200" b="1" dirty="0" smtClean="0"/>
              <a:t>해외시장확대</a:t>
            </a:r>
            <a:endParaRPr lang="en-US" sz="3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33551"/>
            <a:ext cx="10058400" cy="4267200"/>
          </a:xfrm>
        </p:spPr>
        <p:txBody>
          <a:bodyPr>
            <a:noAutofit/>
          </a:bodyPr>
          <a:lstStyle/>
          <a:p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해외사장 확대의 경우 가장 큰 기조는 중국의 알리바바 이용자를 기반으로 해외에 진출하는 전략이다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예를 들어 한국에 중국관광객이 </a:t>
            </a:r>
            <a:r>
              <a:rPr lang="en-US" altLang="ko-KR" sz="2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Alipay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결제를 할 수 있도록 한다거나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해외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브랜드 사업자들이 알리바바에 입점해 중국고객을 상대로 판매할 수 있도록하는 방식이다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그리고 최근에는 미국에 직접 온라인 쇼핑몰을 런칭하는 등 적극적인 해외 진출 모습을 보여 주고 있다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알리바바의 글로벌 시장 진출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특히 미국 소비 시장 진출에 대한 전망은 당장은 쉽지 않을 것 같다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미국에는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이미 온라인 오프라인 유통시장이 크게 발달해 있고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어느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사회보다 신용과 신뢰 기반이 두텁다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신용카드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사용이 일상화 되어 있고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페이팔과 같은 강력한 결제시스템이 자리잡고 있다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알리바바가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중국에서 구축한 규모의 경제를 바탕으로 한 시장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지배력도 미국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시장에서는 행사하기 힘들다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그래서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단기간내 알리바바의 미국 내 서비스의 확대 등은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가능성이 크지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않다는 지적들이 설득력 있어 보인다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Tmall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과 유사한 ‘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11 Main’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월에 미국 시장에서 오픈하고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광고도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하고 있지만 아직 큰 관심을 끌지 못하고 있다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중국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최대 전자상거래업체인 알리바바 그룹이 약 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조원을 들여 인천에 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100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만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m²(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약 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30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만평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규모의 ‘알리바바 타운’ 조성을 추진 중인 것으로 확인됐다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알리바바는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인천시와 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50%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씩 투자해 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조원 규모의 알리바바 타운을 조성하는 방안을 협의 중으로 알리바바 타운에는 대형 쇼핑몰을 비롯해 호텔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 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물류센터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문화시설 등이 들어설 예정이다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719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188720"/>
          </a:xfrm>
        </p:spPr>
        <p:txBody>
          <a:bodyPr/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향후 사업 및 전망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2800" b="1" dirty="0"/>
              <a:t>금융시장 및 콘텐츠 시장 역량 강화</a:t>
            </a:r>
            <a:endParaRPr lang="en-US" sz="28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06208"/>
            <a:ext cx="10058400" cy="4267200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000" dirty="0"/>
              <a:t>알리바바는 알리금융 계획을 통해 소기업 금융과 소비자 금융 전략을 추진하고 있는데 소기업 금융은 소액대출을 핵심으로 소기업에게 대출을 해주는 서비스로 </a:t>
            </a:r>
            <a:r>
              <a:rPr lang="en-US" altLang="ko-KR" sz="2000" dirty="0"/>
              <a:t>2014</a:t>
            </a:r>
            <a:r>
              <a:rPr lang="ko-KR" altLang="en-US" sz="2000" dirty="0"/>
              <a:t>년 </a:t>
            </a:r>
            <a:r>
              <a:rPr lang="en-US" altLang="ko-KR" sz="2000" dirty="0"/>
              <a:t>3</a:t>
            </a:r>
            <a:r>
              <a:rPr lang="ko-KR" altLang="en-US" sz="2000" dirty="0"/>
              <a:t>월 기준으로 </a:t>
            </a:r>
            <a:r>
              <a:rPr lang="en-US" altLang="ko-KR" sz="2000" dirty="0"/>
              <a:t>365,000</a:t>
            </a:r>
            <a:r>
              <a:rPr lang="ko-KR" altLang="en-US" sz="2000" dirty="0"/>
              <a:t>개의 소기업에게 대출을 진행했다</a:t>
            </a:r>
            <a:r>
              <a:rPr lang="en-US" altLang="ko-KR" sz="2000" dirty="0"/>
              <a:t>. </a:t>
            </a:r>
            <a:r>
              <a:rPr lang="ko-KR" altLang="en-US" sz="2000" dirty="0"/>
              <a:t>이때 알리바바에서 판매내역 및 거래 규모</a:t>
            </a:r>
            <a:r>
              <a:rPr lang="en-US" altLang="ko-KR" sz="2000" dirty="0"/>
              <a:t>, </a:t>
            </a:r>
            <a:r>
              <a:rPr lang="ko-KR" altLang="en-US" sz="2000" dirty="0"/>
              <a:t>신용도를 평가해 대출을 해주게 된다</a:t>
            </a:r>
            <a:r>
              <a:rPr lang="en-US" altLang="ko-KR" sz="2000" dirty="0"/>
              <a:t>. </a:t>
            </a:r>
            <a:r>
              <a:rPr lang="ko-KR" altLang="en-US" sz="2000" dirty="0"/>
              <a:t>소비자 금융 전략으로는 금융상품인 </a:t>
            </a:r>
            <a:r>
              <a:rPr lang="en-US" altLang="ko-KR" sz="2000" dirty="0"/>
              <a:t>2013</a:t>
            </a:r>
            <a:r>
              <a:rPr lang="ko-KR" altLang="en-US" sz="2000" dirty="0"/>
              <a:t>년 </a:t>
            </a:r>
            <a:r>
              <a:rPr lang="en-US" altLang="ko-KR" sz="2000" dirty="0"/>
              <a:t>8</a:t>
            </a:r>
            <a:r>
              <a:rPr lang="ko-KR" altLang="en-US" sz="2000" dirty="0"/>
              <a:t>월과 </a:t>
            </a:r>
            <a:r>
              <a:rPr lang="en-US" altLang="ko-KR" sz="2000" dirty="0"/>
              <a:t>2014</a:t>
            </a:r>
            <a:r>
              <a:rPr lang="ko-KR" altLang="en-US" sz="2000" dirty="0"/>
              <a:t>년 </a:t>
            </a:r>
            <a:r>
              <a:rPr lang="en-US" altLang="ko-KR" sz="2000" dirty="0"/>
              <a:t>4</a:t>
            </a:r>
            <a:r>
              <a:rPr lang="ko-KR" altLang="en-US" sz="2000" dirty="0"/>
              <a:t>월에 위어바오 및 리어바오를 각각 출시하고 </a:t>
            </a:r>
            <a:r>
              <a:rPr lang="en-US" altLang="ko-KR" sz="2000" dirty="0"/>
              <a:t>2014</a:t>
            </a:r>
            <a:r>
              <a:rPr lang="ko-KR" altLang="en-US" sz="2000" dirty="0"/>
              <a:t>년 </a:t>
            </a:r>
            <a:r>
              <a:rPr lang="en-US" altLang="ko-KR" sz="2000" dirty="0"/>
              <a:t>8</a:t>
            </a:r>
            <a:r>
              <a:rPr lang="ko-KR" altLang="en-US" sz="2000" dirty="0"/>
              <a:t>월에는 </a:t>
            </a:r>
            <a:r>
              <a:rPr lang="en-US" altLang="ko-KR" sz="2000" dirty="0"/>
              <a:t>MMF</a:t>
            </a:r>
            <a:r>
              <a:rPr lang="ko-KR" altLang="en-US" sz="2000" dirty="0"/>
              <a:t>를 제외한 다양한 정기 자산관리 상품에 투자할 수 있는 오픈 투자 플랫폼인 자오차이바오를 런칭했다</a:t>
            </a:r>
            <a:r>
              <a:rPr lang="en-US" altLang="ko-KR" sz="2000" dirty="0"/>
              <a:t>. </a:t>
            </a:r>
          </a:p>
          <a:p>
            <a:pPr fontAlgn="base"/>
            <a:r>
              <a:rPr lang="ko-KR" altLang="en-US" sz="2000" dirty="0"/>
              <a:t>금융시장 뿐만 아니라 콘텐츠 확보를 위해 인수 및 투자에 열을 올리고 있는데 </a:t>
            </a:r>
            <a:r>
              <a:rPr lang="en-US" altLang="ko-KR" sz="2000" dirty="0"/>
              <a:t>2014</a:t>
            </a:r>
            <a:r>
              <a:rPr lang="ko-KR" altLang="en-US" sz="2000" dirty="0"/>
              <a:t>년 </a:t>
            </a:r>
            <a:r>
              <a:rPr lang="en-US" altLang="ko-KR" sz="2000" dirty="0"/>
              <a:t>3</a:t>
            </a:r>
            <a:r>
              <a:rPr lang="ko-KR" altLang="en-US" sz="2000" dirty="0"/>
              <a:t>월 드라마</a:t>
            </a:r>
            <a:r>
              <a:rPr lang="en-US" altLang="ko-KR" sz="2000" dirty="0"/>
              <a:t>, </a:t>
            </a:r>
            <a:r>
              <a:rPr lang="ko-KR" altLang="en-US" sz="2000" dirty="0"/>
              <a:t>모바일 뉴스</a:t>
            </a:r>
            <a:r>
              <a:rPr lang="en-US" altLang="ko-KR" sz="2000" dirty="0"/>
              <a:t>, </a:t>
            </a:r>
            <a:r>
              <a:rPr lang="ko-KR" altLang="en-US" sz="2000" dirty="0"/>
              <a:t>모바일 게임 콘텐츠를 제공하는 차이나 비전의 </a:t>
            </a:r>
            <a:r>
              <a:rPr lang="en-US" altLang="ko-KR" sz="2000" dirty="0"/>
              <a:t>60% </a:t>
            </a:r>
            <a:r>
              <a:rPr lang="ko-KR" altLang="en-US" sz="2000" dirty="0"/>
              <a:t>지분을 확보하고 </a:t>
            </a:r>
            <a:r>
              <a:rPr lang="en-US" altLang="ko-KR" sz="2000" dirty="0"/>
              <a:t>4</a:t>
            </a:r>
            <a:r>
              <a:rPr lang="ko-KR" altLang="en-US" sz="2000" dirty="0"/>
              <a:t>월에는 중국의 </a:t>
            </a:r>
            <a:r>
              <a:rPr lang="en-US" altLang="ko-KR" sz="2000" dirty="0"/>
              <a:t>YouTube</a:t>
            </a:r>
            <a:r>
              <a:rPr lang="ko-KR" altLang="en-US" sz="2000" dirty="0"/>
              <a:t>로 불리는 </a:t>
            </a:r>
            <a:r>
              <a:rPr lang="en-US" altLang="ko-KR" sz="2000" dirty="0" err="1"/>
              <a:t>Youku</a:t>
            </a:r>
            <a:r>
              <a:rPr lang="en-US" altLang="ko-KR" sz="2000" dirty="0"/>
              <a:t> </a:t>
            </a:r>
            <a:r>
              <a:rPr lang="en-US" altLang="ko-KR" sz="2000" dirty="0" err="1"/>
              <a:t>Tudou</a:t>
            </a:r>
            <a:r>
              <a:rPr lang="ko-KR" altLang="en-US" sz="2000" dirty="0"/>
              <a:t>의 </a:t>
            </a:r>
            <a:r>
              <a:rPr lang="en-US" altLang="ko-KR" sz="2000" dirty="0"/>
              <a:t>16.5% </a:t>
            </a:r>
            <a:r>
              <a:rPr lang="ko-KR" altLang="en-US" sz="2000" dirty="0"/>
              <a:t>지분을 인수했다</a:t>
            </a:r>
            <a:r>
              <a:rPr lang="en-US" altLang="ko-KR" sz="2000" dirty="0"/>
              <a:t>. </a:t>
            </a:r>
            <a:r>
              <a:rPr lang="ko-KR" altLang="en-US" sz="2000" dirty="0"/>
              <a:t>뿐만아니라 한국에 </a:t>
            </a:r>
            <a:r>
              <a:rPr lang="en-US" altLang="ko-KR" sz="2000" dirty="0"/>
              <a:t>Alibaba Game Korea</a:t>
            </a:r>
            <a:r>
              <a:rPr lang="ko-KR" altLang="en-US" sz="2000" dirty="0"/>
              <a:t>를 설립해 파티게임즈</a:t>
            </a:r>
            <a:r>
              <a:rPr lang="en-US" altLang="ko-KR" sz="2000" dirty="0"/>
              <a:t>, </a:t>
            </a:r>
            <a:r>
              <a:rPr lang="ko-KR" altLang="en-US" sz="2000" dirty="0"/>
              <a:t>네시삼십삼분 등이 게임업체들과 계약을 통해 콘텐츠를 확보해 </a:t>
            </a:r>
            <a:r>
              <a:rPr lang="en-US" altLang="ko-KR" sz="2000" dirty="0" err="1"/>
              <a:t>Taobao</a:t>
            </a:r>
            <a:r>
              <a:rPr lang="ko-KR" altLang="en-US" sz="2000" dirty="0"/>
              <a:t>와 모바일 메신저 </a:t>
            </a:r>
            <a:r>
              <a:rPr lang="en-US" altLang="ko-KR" sz="2000" dirty="0" err="1"/>
              <a:t>Liwang</a:t>
            </a:r>
            <a:r>
              <a:rPr lang="ko-KR" altLang="en-US" sz="2000" dirty="0"/>
              <a:t>을 통해 게임 플랫폼으로의 진화 테스트를 진행 중에 있다</a:t>
            </a:r>
            <a:r>
              <a:rPr lang="en-US" altLang="ko-KR" sz="2000" dirty="0"/>
              <a:t>.</a:t>
            </a:r>
          </a:p>
          <a:p>
            <a:pPr fontAlgn="base"/>
            <a:r>
              <a:rPr lang="ko-KR" altLang="en-US" sz="2000" dirty="0"/>
              <a:t>알리바바의 인수 및 투자 행보를 살펴보면 다양한 영역에 결제 서비스를 제공하기 위해 여행</a:t>
            </a:r>
            <a:r>
              <a:rPr lang="en-US" altLang="ko-KR" sz="2000" dirty="0"/>
              <a:t>, </a:t>
            </a:r>
            <a:r>
              <a:rPr lang="ko-KR" altLang="en-US" sz="2000" dirty="0"/>
              <a:t>온라인 음악 서비스 등의 기업이나 모바일에서 서비스 플랫폼 역량을 강화할 수 있는 메신저 서비스인 </a:t>
            </a:r>
            <a:r>
              <a:rPr lang="en-US" altLang="ko-KR" sz="2000" dirty="0" err="1"/>
              <a:t>TangoMe</a:t>
            </a:r>
            <a:r>
              <a:rPr lang="en-US" altLang="ko-KR" sz="2000" dirty="0"/>
              <a:t> </a:t>
            </a:r>
            <a:r>
              <a:rPr lang="ko-KR" altLang="en-US" sz="2000" dirty="0"/>
              <a:t>에 투자한 것이 눈에 띄는데 </a:t>
            </a:r>
            <a:r>
              <a:rPr lang="en-US" altLang="ko-KR" sz="2000" dirty="0"/>
              <a:t>WeChat</a:t>
            </a:r>
            <a:r>
              <a:rPr lang="ko-KR" altLang="en-US" sz="2000" dirty="0"/>
              <a:t>의 모바일 메신저 플랫폼화를 통한 영향력 확대에 견제를 위한 것으로 판단된다</a:t>
            </a:r>
            <a:r>
              <a:rPr lang="en-US" altLang="ko-K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369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188720"/>
          </a:xfrm>
        </p:spPr>
        <p:txBody>
          <a:bodyPr/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향후 사업 및 전망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2800" b="1" dirty="0" smtClean="0"/>
              <a:t>주요 인수 및 투자 내용 </a:t>
            </a:r>
            <a:endParaRPr lang="en-US" sz="28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16" y="1516815"/>
            <a:ext cx="5382803" cy="4763542"/>
          </a:xfrm>
        </p:spPr>
      </p:pic>
    </p:spTree>
    <p:extLst>
      <p:ext uri="{BB962C8B-B14F-4D97-AF65-F5344CB8AC3E}">
        <p14:creationId xmlns:p14="http://schemas.microsoft.com/office/powerpoint/2010/main" val="348224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188720"/>
          </a:xfrm>
        </p:spPr>
        <p:txBody>
          <a:bodyPr/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향후 사업 및 전망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2800" b="1" dirty="0" smtClean="0"/>
              <a:t>물류 배송 역량 </a:t>
            </a:r>
            <a:r>
              <a:rPr lang="ko-KR" altLang="en-US" sz="2800" b="1" dirty="0"/>
              <a:t>강화</a:t>
            </a:r>
            <a:endParaRPr lang="en-US" sz="28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06208"/>
            <a:ext cx="10058400" cy="4267200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000" dirty="0"/>
              <a:t>전자상거래에서 물류와 배송의 중요성이 강조됨에 따라 알리바바는 </a:t>
            </a:r>
            <a:r>
              <a:rPr lang="en-US" altLang="ko-KR" sz="2000" dirty="0"/>
              <a:t>2013</a:t>
            </a:r>
            <a:r>
              <a:rPr lang="ko-KR" altLang="en-US" sz="2000" dirty="0"/>
              <a:t>년 </a:t>
            </a:r>
            <a:r>
              <a:rPr lang="en-US" altLang="ko-KR" sz="2000" dirty="0"/>
              <a:t>1</a:t>
            </a:r>
            <a:r>
              <a:rPr lang="ko-KR" altLang="en-US" sz="2000" dirty="0"/>
              <a:t>월 </a:t>
            </a:r>
            <a:r>
              <a:rPr lang="en-US" altLang="ko-KR" sz="2000" dirty="0"/>
              <a:t>10</a:t>
            </a:r>
            <a:r>
              <a:rPr lang="ko-KR" altLang="en-US" sz="2000" dirty="0"/>
              <a:t>년간 물류 네트워크 개선을 위해 </a:t>
            </a:r>
            <a:r>
              <a:rPr lang="en-US" altLang="ko-KR" sz="2000" dirty="0"/>
              <a:t>1,000</a:t>
            </a:r>
            <a:r>
              <a:rPr lang="ko-KR" altLang="en-US" sz="2000" dirty="0"/>
              <a:t>억 위안을 투자할 계획을 발표했다</a:t>
            </a:r>
            <a:r>
              <a:rPr lang="en-US" altLang="ko-KR" sz="2000" dirty="0"/>
              <a:t>. 2013</a:t>
            </a:r>
            <a:r>
              <a:rPr lang="ko-KR" altLang="en-US" sz="2000" dirty="0"/>
              <a:t>년 </a:t>
            </a:r>
            <a:r>
              <a:rPr lang="en-US" altLang="ko-KR" sz="2000" dirty="0"/>
              <a:t>6</a:t>
            </a:r>
            <a:r>
              <a:rPr lang="ko-KR" altLang="en-US" sz="2000" dirty="0"/>
              <a:t>월에는 마윈 회장이 </a:t>
            </a:r>
            <a:r>
              <a:rPr lang="en-US" altLang="ko-KR" sz="2000" dirty="0"/>
              <a:t>CEO</a:t>
            </a:r>
            <a:r>
              <a:rPr lang="ko-KR" altLang="en-US" sz="2000" dirty="0"/>
              <a:t>직에서 은퇴하면서 물류 네트워크 구축을 위해 합작 회사인 </a:t>
            </a:r>
            <a:r>
              <a:rPr lang="en-US" altLang="ko-KR" sz="2000" dirty="0" err="1"/>
              <a:t>Cainiao</a:t>
            </a:r>
            <a:r>
              <a:rPr lang="en-US" altLang="ko-KR" sz="2000" dirty="0"/>
              <a:t> Network</a:t>
            </a:r>
            <a:r>
              <a:rPr lang="ko-KR" altLang="en-US" sz="2000" dirty="0"/>
              <a:t>를 설립했다</a:t>
            </a:r>
            <a:r>
              <a:rPr lang="en-US" altLang="ko-KR" sz="2000" dirty="0"/>
              <a:t>. 2014</a:t>
            </a:r>
            <a:r>
              <a:rPr lang="ko-KR" altLang="en-US" sz="2000" dirty="0"/>
              <a:t>년 </a:t>
            </a:r>
            <a:r>
              <a:rPr lang="en-US" altLang="ko-KR" sz="2000" dirty="0"/>
              <a:t>7</a:t>
            </a:r>
            <a:r>
              <a:rPr lang="ko-KR" altLang="en-US" sz="2000" dirty="0"/>
              <a:t>월 </a:t>
            </a:r>
            <a:r>
              <a:rPr lang="en-US" altLang="ko-KR" sz="2000" dirty="0" err="1"/>
              <a:t>Cainiao</a:t>
            </a:r>
            <a:r>
              <a:rPr lang="en-US" altLang="ko-KR" sz="2000" dirty="0"/>
              <a:t> Network</a:t>
            </a:r>
            <a:r>
              <a:rPr lang="ko-KR" altLang="en-US" sz="2000" dirty="0"/>
              <a:t>는 일일 신선식품 배송을 실현하기 위해 콜드체인 배송을 베이징과 광저우로 확장했다</a:t>
            </a:r>
            <a:r>
              <a:rPr lang="en-US" altLang="ko-KR" sz="2000" dirty="0"/>
              <a:t>. </a:t>
            </a:r>
            <a:r>
              <a:rPr lang="ko-KR" altLang="en-US" sz="2000" dirty="0"/>
              <a:t>뿐만 아니라 </a:t>
            </a:r>
            <a:r>
              <a:rPr lang="en-US" altLang="ko-KR" sz="2000" dirty="0"/>
              <a:t>2013</a:t>
            </a:r>
            <a:r>
              <a:rPr lang="ko-KR" altLang="en-US" sz="2000" dirty="0"/>
              <a:t>년 </a:t>
            </a:r>
            <a:r>
              <a:rPr lang="en-US" altLang="ko-KR" sz="2000" dirty="0"/>
              <a:t>10</a:t>
            </a:r>
            <a:r>
              <a:rPr lang="ko-KR" altLang="en-US" sz="2000" dirty="0"/>
              <a:t>월과 </a:t>
            </a:r>
            <a:r>
              <a:rPr lang="en-US" altLang="ko-KR" sz="2000" dirty="0"/>
              <a:t>12</a:t>
            </a:r>
            <a:r>
              <a:rPr lang="ko-KR" altLang="en-US" sz="2000" dirty="0"/>
              <a:t>월에는 </a:t>
            </a:r>
            <a:r>
              <a:rPr lang="en-US" altLang="ko-KR" sz="2000" dirty="0"/>
              <a:t>China Smart Logistics</a:t>
            </a:r>
            <a:r>
              <a:rPr lang="ko-KR" altLang="en-US" sz="2000" dirty="0"/>
              <a:t>의 지분을 </a:t>
            </a:r>
            <a:r>
              <a:rPr lang="en-US" altLang="ko-KR" sz="2000" dirty="0"/>
              <a:t>48% </a:t>
            </a:r>
            <a:r>
              <a:rPr lang="ko-KR" altLang="en-US" sz="2000" dirty="0"/>
              <a:t>인수하고 </a:t>
            </a:r>
            <a:r>
              <a:rPr lang="en-US" altLang="ko-KR" sz="2000" dirty="0"/>
              <a:t>Haier</a:t>
            </a:r>
            <a:r>
              <a:rPr lang="ko-KR" altLang="en-US" sz="2000" dirty="0"/>
              <a:t>와 물류 합작회사를 공동으로 설립해 대형가전과 같은 상품을 배송 및 설치 하는 물류 배송 네트워크를 구축하고 표준화할 계획을 세웠다</a:t>
            </a:r>
            <a:r>
              <a:rPr lang="en-US" altLang="ko-KR" sz="2000" dirty="0"/>
              <a:t>. </a:t>
            </a:r>
            <a:r>
              <a:rPr lang="ko-KR" altLang="en-US" sz="2000" dirty="0"/>
              <a:t>향후에도 알리바바는 제휴와 인수</a:t>
            </a:r>
            <a:r>
              <a:rPr lang="en-US" altLang="ko-KR" sz="2000" dirty="0"/>
              <a:t>, </a:t>
            </a:r>
            <a:r>
              <a:rPr lang="ko-KR" altLang="en-US" sz="2000" dirty="0"/>
              <a:t>직접 투자로 물류 배송 인프라 확보를 통해 전자상거래 시장에서의 우위를 유지 강화할 것으로 보인다</a:t>
            </a:r>
            <a:r>
              <a:rPr lang="en-US" altLang="ko-K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098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188720"/>
          </a:xfrm>
        </p:spPr>
        <p:txBody>
          <a:bodyPr/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향후 사업 및 전망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en-US" altLang="ko-KR" sz="2800" b="1" dirty="0"/>
              <a:t> O2O Commerce </a:t>
            </a:r>
            <a:r>
              <a:rPr lang="ko-KR" altLang="en-US" sz="2800" b="1" dirty="0"/>
              <a:t>기회 발굴</a:t>
            </a:r>
            <a:endParaRPr lang="en-US" sz="28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06208"/>
            <a:ext cx="10058400" cy="4267200"/>
          </a:xfrm>
        </p:spPr>
        <p:txBody>
          <a:bodyPr>
            <a:noAutofit/>
          </a:bodyPr>
          <a:lstStyle/>
          <a:p>
            <a:pPr fontAlgn="base"/>
            <a:r>
              <a:rPr lang="en-US" altLang="ko-KR" sz="2000" dirty="0" err="1"/>
              <a:t>Kuaide</a:t>
            </a:r>
            <a:r>
              <a:rPr lang="en-US" altLang="ko-KR" sz="2000" dirty="0"/>
              <a:t> </a:t>
            </a:r>
            <a:r>
              <a:rPr lang="en-US" altLang="ko-KR" sz="2000" dirty="0" err="1"/>
              <a:t>Dache</a:t>
            </a:r>
            <a:r>
              <a:rPr lang="ko-KR" altLang="en-US" sz="2000" dirty="0"/>
              <a:t>의 택시 호출 서비스에 모바일 결제를 제공함으로써 오프라인 결제까지 서비스를 영역을 확대해 나가고 있으며</a:t>
            </a:r>
            <a:r>
              <a:rPr lang="en-US" altLang="ko-KR" sz="2000" dirty="0"/>
              <a:t>, </a:t>
            </a:r>
            <a:r>
              <a:rPr lang="ko-KR" altLang="en-US" sz="2000" dirty="0"/>
              <a:t>최근 조사에 따르면 경쟁사업자인 </a:t>
            </a:r>
            <a:r>
              <a:rPr lang="en-US" altLang="ko-KR" sz="2000" dirty="0"/>
              <a:t>WeChat</a:t>
            </a:r>
            <a:r>
              <a:rPr lang="ko-KR" altLang="en-US" sz="2000" dirty="0"/>
              <a:t>의 </a:t>
            </a:r>
            <a:r>
              <a:rPr lang="en-US" altLang="ko-KR" sz="2000" dirty="0" err="1"/>
              <a:t>Didi</a:t>
            </a:r>
            <a:r>
              <a:rPr lang="en-US" altLang="ko-KR" sz="2000" dirty="0"/>
              <a:t> </a:t>
            </a:r>
            <a:r>
              <a:rPr lang="en-US" altLang="ko-KR" sz="2000" dirty="0" err="1"/>
              <a:t>Dache</a:t>
            </a:r>
            <a:r>
              <a:rPr lang="ko-KR" altLang="en-US" sz="2000" dirty="0"/>
              <a:t>와 의 경쟁에서 </a:t>
            </a:r>
            <a:r>
              <a:rPr lang="en-US" altLang="ko-KR" sz="2000" dirty="0"/>
              <a:t>53.6%</a:t>
            </a:r>
            <a:r>
              <a:rPr lang="ko-KR" altLang="en-US" sz="2000" dirty="0"/>
              <a:t>의 점유율로 힘겨운 승리를 거둔바 있다</a:t>
            </a:r>
            <a:r>
              <a:rPr lang="en-US" altLang="ko-KR" sz="2000" dirty="0"/>
              <a:t>. 2014</a:t>
            </a:r>
            <a:r>
              <a:rPr lang="ko-KR" altLang="en-US" sz="2000" dirty="0"/>
              <a:t>년 </a:t>
            </a:r>
            <a:r>
              <a:rPr lang="en-US" altLang="ko-KR" sz="2000" dirty="0"/>
              <a:t>3</a:t>
            </a:r>
            <a:r>
              <a:rPr lang="ko-KR" altLang="en-US" sz="2000" dirty="0"/>
              <a:t>월 중국 </a:t>
            </a:r>
            <a:r>
              <a:rPr lang="en-US" altLang="ko-KR" sz="2000" dirty="0"/>
              <a:t>36</a:t>
            </a:r>
            <a:r>
              <a:rPr lang="ko-KR" altLang="en-US" sz="2000" dirty="0"/>
              <a:t>개 박화점 체인을 보유한 </a:t>
            </a:r>
            <a:r>
              <a:rPr lang="en-US" altLang="ko-KR" sz="2000" dirty="0" err="1"/>
              <a:t>Intime</a:t>
            </a:r>
            <a:r>
              <a:rPr lang="en-US" altLang="ko-KR" sz="2000" dirty="0"/>
              <a:t> Retail</a:t>
            </a:r>
            <a:r>
              <a:rPr lang="ko-KR" altLang="en-US" sz="2000" dirty="0"/>
              <a:t>과 제휴해 </a:t>
            </a:r>
            <a:r>
              <a:rPr lang="en-US" altLang="ko-KR" sz="2000" dirty="0" err="1"/>
              <a:t>Tmall</a:t>
            </a:r>
            <a:r>
              <a:rPr lang="ko-KR" altLang="en-US" sz="2000" dirty="0"/>
              <a:t>의 </a:t>
            </a:r>
            <a:r>
              <a:rPr lang="en-US" altLang="ko-KR" sz="2000" dirty="0" err="1"/>
              <a:t>Intime</a:t>
            </a:r>
            <a:r>
              <a:rPr lang="en-US" altLang="ko-KR" sz="2000" dirty="0"/>
              <a:t> </a:t>
            </a:r>
            <a:r>
              <a:rPr lang="ko-KR" altLang="en-US" sz="2000" dirty="0"/>
              <a:t>온라인 몰에서 상품 구입 후 인근 오프라인에서 </a:t>
            </a:r>
            <a:r>
              <a:rPr lang="en-US" altLang="ko-KR" sz="2000" dirty="0"/>
              <a:t>Pick up</a:t>
            </a:r>
            <a:r>
              <a:rPr lang="ko-KR" altLang="en-US" sz="2000" dirty="0"/>
              <a:t>을 해 가는 </a:t>
            </a:r>
            <a:r>
              <a:rPr lang="en-US" altLang="ko-KR" sz="2000" dirty="0"/>
              <a:t>O2O Commerce </a:t>
            </a:r>
            <a:r>
              <a:rPr lang="ko-KR" altLang="en-US" sz="2000" dirty="0"/>
              <a:t>등의 시나리오가 제기되는 등 </a:t>
            </a:r>
            <a:r>
              <a:rPr lang="en-US" altLang="ko-KR" sz="2000" dirty="0"/>
              <a:t>O2O </a:t>
            </a:r>
            <a:r>
              <a:rPr lang="ko-KR" altLang="en-US" sz="2000" dirty="0"/>
              <a:t>영역에서의 다양한 기회 발굴이 기대된다</a:t>
            </a:r>
            <a:r>
              <a:rPr lang="en-US" altLang="ko-KR" sz="20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18148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hlinkClick r:id="rId2"/>
              </a:rPr>
              <a:t>블로그 </a:t>
            </a:r>
            <a:endParaRPr lang="en-US" altLang="ko-KR" dirty="0" smtClean="0">
              <a:hlinkClick r:id="rId2"/>
            </a:endParaRPr>
          </a:p>
          <a:p>
            <a:pPr lvl="1"/>
            <a:r>
              <a:rPr lang="en-US" altLang="ko-KR" dirty="0" smtClean="0">
                <a:hlinkClick r:id="rId2"/>
              </a:rPr>
              <a:t>http</a:t>
            </a:r>
            <a:r>
              <a:rPr lang="en-US" altLang="ko-KR" dirty="0">
                <a:hlinkClick r:id="rId2"/>
              </a:rPr>
              <a:t>://</a:t>
            </a:r>
            <a:r>
              <a:rPr lang="en-US" altLang="ko-KR" dirty="0" smtClean="0">
                <a:hlinkClick r:id="rId2"/>
              </a:rPr>
              <a:t>verticalplatform.kr/archives/3687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3"/>
              </a:rPr>
              <a:t>http://blog.daum.net/_blog/BlogTypeView.do?blogid=061Jm&amp;articleno=15346723</a:t>
            </a:r>
            <a:endParaRPr lang="en-US" altLang="ko-KR" dirty="0"/>
          </a:p>
          <a:p>
            <a:r>
              <a:rPr lang="ko-KR" altLang="en-US" dirty="0" smtClean="0"/>
              <a:t>재무제표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Finance.yahoo.com</a:t>
            </a:r>
          </a:p>
          <a:p>
            <a:pPr lvl="1"/>
            <a:r>
              <a:rPr lang="en-US" altLang="ko-KR" dirty="0" smtClean="0"/>
              <a:t>Finance.google.com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키움 사이트 재무제표 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772192"/>
          </a:xfrm>
        </p:spPr>
        <p:txBody>
          <a:bodyPr/>
          <a:lstStyle/>
          <a:p>
            <a:r>
              <a:rPr lang="en-US" dirty="0" smtClean="0"/>
              <a:t>History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766" y="1376855"/>
            <a:ext cx="10331668" cy="5297214"/>
          </a:xfrm>
        </p:spPr>
        <p:txBody>
          <a:bodyPr>
            <a:noAutofit/>
          </a:bodyPr>
          <a:lstStyle/>
          <a:p>
            <a:endParaRPr lang="en-US" altLang="ko-KR" sz="1100" b="1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buNone/>
            </a:pPr>
            <a:endParaRPr lang="en-US" sz="1100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90" y="1902460"/>
            <a:ext cx="9177544" cy="462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1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772192"/>
          </a:xfrm>
        </p:spPr>
        <p:txBody>
          <a:bodyPr/>
          <a:lstStyle/>
          <a:p>
            <a:r>
              <a:rPr lang="en-US" dirty="0" smtClean="0"/>
              <a:t>Services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766" y="1376855"/>
            <a:ext cx="10331668" cy="5297214"/>
          </a:xfrm>
        </p:spPr>
        <p:txBody>
          <a:bodyPr>
            <a:noAutofit/>
          </a:bodyPr>
          <a:lstStyle/>
          <a:p>
            <a:endParaRPr lang="en-US" altLang="ko-KR" sz="1100" b="1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buNone/>
            </a:pPr>
            <a:endParaRPr lang="en-US" sz="1100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742"/>
            <a:ext cx="5677692" cy="4953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31454" y="618744"/>
            <a:ext cx="605574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 smtClean="0"/>
              <a:t>B2B </a:t>
            </a:r>
            <a:r>
              <a:rPr lang="ko-KR" altLang="en-US" dirty="0" smtClean="0"/>
              <a:t>플랫폼</a:t>
            </a:r>
            <a:endParaRPr lang="en-US" altLang="ko-KR" dirty="0" smtClean="0"/>
          </a:p>
          <a:p>
            <a:pPr marL="742950" lvl="1" indent="-285750">
              <a:buFontTx/>
              <a:buChar char="-"/>
            </a:pPr>
            <a:r>
              <a:rPr lang="en-US" altLang="ko-KR" dirty="0" smtClean="0"/>
              <a:t>Alibaba.com</a:t>
            </a:r>
          </a:p>
          <a:p>
            <a:pPr marL="1200150" lvl="2" indent="-285750">
              <a:buFontTx/>
              <a:buChar char="-"/>
            </a:pPr>
            <a:r>
              <a:rPr lang="ko-KR" altLang="en-US" dirty="0" smtClean="0"/>
              <a:t>해외 </a:t>
            </a:r>
            <a:r>
              <a:rPr lang="ko-KR" altLang="en-US" dirty="0"/>
              <a:t>도매업자가 상품을 구매 하는 </a:t>
            </a:r>
            <a:r>
              <a:rPr lang="en-US" altLang="ko-KR" dirty="0"/>
              <a:t>Wholesale Market </a:t>
            </a:r>
            <a:r>
              <a:rPr lang="ko-KR" altLang="en-US" dirty="0" smtClean="0"/>
              <a:t>플랫폼</a:t>
            </a:r>
            <a:endParaRPr lang="en-US" altLang="ko-KR" dirty="0" smtClean="0"/>
          </a:p>
          <a:p>
            <a:pPr marL="742950" lvl="1" indent="-285750">
              <a:buFontTx/>
              <a:buChar char="-"/>
            </a:pPr>
            <a:r>
              <a:rPr lang="en-US" altLang="ko-KR" dirty="0" smtClean="0"/>
              <a:t>1688.com</a:t>
            </a:r>
            <a:endParaRPr lang="en-US" altLang="ko-KR" dirty="0"/>
          </a:p>
          <a:p>
            <a:pPr marL="1200150" lvl="2" indent="-285750">
              <a:buFontTx/>
              <a:buChar char="-"/>
            </a:pPr>
            <a:r>
              <a:rPr lang="ko-KR" altLang="en-US" dirty="0" smtClean="0"/>
              <a:t>중국의 </a:t>
            </a:r>
            <a:r>
              <a:rPr lang="ko-KR" altLang="en-US" dirty="0"/>
              <a:t>중소상인이나 브랜드업체들이 구매를 할 수 있는 </a:t>
            </a:r>
            <a:r>
              <a:rPr lang="en-US" altLang="ko-KR" dirty="0"/>
              <a:t>Wholesale Market </a:t>
            </a:r>
            <a:r>
              <a:rPr lang="ko-KR" altLang="en-US" dirty="0" smtClean="0"/>
              <a:t>플랫폼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r>
              <a:rPr lang="en-US" altLang="ko-KR" dirty="0" smtClean="0"/>
              <a:t>B2C </a:t>
            </a:r>
            <a:r>
              <a:rPr lang="ko-KR" altLang="en-US" dirty="0" smtClean="0"/>
              <a:t>플랫폼</a:t>
            </a:r>
            <a:endParaRPr lang="en-US" altLang="ko-KR" dirty="0" smtClean="0"/>
          </a:p>
          <a:p>
            <a:pPr marL="742950" lvl="1" indent="-285750">
              <a:buFontTx/>
              <a:buChar char="-"/>
            </a:pPr>
            <a:r>
              <a:rPr lang="en-US" altLang="ko-KR" dirty="0" smtClean="0"/>
              <a:t>Tmall.com (</a:t>
            </a:r>
            <a:r>
              <a:rPr lang="ko-KR" altLang="en-US" dirty="0" smtClean="0"/>
              <a:t>브랜드 사업자들의 판매채널</a:t>
            </a:r>
            <a:r>
              <a:rPr lang="en-US" altLang="ko-KR" dirty="0" smtClean="0"/>
              <a:t>, 2013</a:t>
            </a:r>
            <a:r>
              <a:rPr lang="ko-KR" altLang="en-US" dirty="0" smtClean="0"/>
              <a:t>년 기준 </a:t>
            </a:r>
            <a:r>
              <a:rPr lang="en-US" altLang="ko-KR" dirty="0" smtClean="0"/>
              <a:t>B2C</a:t>
            </a:r>
            <a:r>
              <a:rPr lang="ko-KR" altLang="en-US" dirty="0" smtClean="0"/>
              <a:t>시장 </a:t>
            </a:r>
            <a:r>
              <a:rPr lang="en-US" altLang="ko-KR" dirty="0" smtClean="0"/>
              <a:t>51%) </a:t>
            </a:r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en-US" altLang="ko-KR" dirty="0" smtClean="0"/>
              <a:t>C2C </a:t>
            </a:r>
            <a:r>
              <a:rPr lang="ko-KR" altLang="en-US" dirty="0" smtClean="0"/>
              <a:t>플랫폼 </a:t>
            </a:r>
            <a:endParaRPr lang="en-US" altLang="ko-KR" dirty="0" smtClean="0"/>
          </a:p>
          <a:p>
            <a:pPr marL="742950" lvl="1" indent="-285750">
              <a:buFontTx/>
              <a:buChar char="-"/>
            </a:pPr>
            <a:r>
              <a:rPr lang="en-US" altLang="ko-KR" dirty="0" smtClean="0"/>
              <a:t>Taobao.com (</a:t>
            </a:r>
            <a:r>
              <a:rPr lang="ko-KR" altLang="en-US" dirty="0" smtClean="0"/>
              <a:t>중국소비자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중소 판매자들의 판매채널</a:t>
            </a:r>
            <a:r>
              <a:rPr lang="en-US" altLang="ko-KR" dirty="0" smtClean="0"/>
              <a:t>, 2013</a:t>
            </a:r>
            <a:r>
              <a:rPr lang="ko-KR" altLang="en-US" dirty="0" smtClean="0"/>
              <a:t>년 기준 </a:t>
            </a:r>
            <a:r>
              <a:rPr lang="en-US" altLang="ko-KR" dirty="0" smtClean="0"/>
              <a:t>C2C</a:t>
            </a:r>
            <a:r>
              <a:rPr lang="ko-KR" altLang="en-US" dirty="0" smtClean="0"/>
              <a:t>시장 </a:t>
            </a:r>
            <a:r>
              <a:rPr lang="en-US" altLang="ko-KR" dirty="0" smtClean="0"/>
              <a:t>90%)</a:t>
            </a:r>
          </a:p>
          <a:p>
            <a:pPr marL="742950" lvl="1" indent="-285750">
              <a:buFontTx/>
              <a:buChar char="-"/>
            </a:pPr>
            <a:r>
              <a:rPr lang="en-US" altLang="ko-KR" dirty="0" smtClean="0"/>
              <a:t> Juhuansuan.com (</a:t>
            </a:r>
            <a:r>
              <a:rPr lang="ko-KR" altLang="en-US" dirty="0" smtClean="0"/>
              <a:t>중국 소비자</a:t>
            </a:r>
            <a:r>
              <a:rPr lang="en-US" altLang="ko-KR" dirty="0" smtClean="0"/>
              <a:t>)</a:t>
            </a:r>
          </a:p>
          <a:p>
            <a:pPr marL="742950" lvl="1" indent="-285750">
              <a:buFontTx/>
              <a:buChar char="-"/>
            </a:pPr>
            <a:r>
              <a:rPr lang="en-US" altLang="ko-KR" dirty="0" err="1" smtClean="0"/>
              <a:t>AliExpress</a:t>
            </a:r>
            <a:r>
              <a:rPr lang="ko-KR" altLang="en-US" dirty="0"/>
              <a:t> </a:t>
            </a:r>
            <a:r>
              <a:rPr lang="en-US" altLang="ko-KR" dirty="0" smtClean="0"/>
              <a:t>, 11main(</a:t>
            </a:r>
            <a:r>
              <a:rPr lang="ko-KR" altLang="en-US" dirty="0" smtClean="0"/>
              <a:t> </a:t>
            </a:r>
            <a:r>
              <a:rPr lang="ko-KR" altLang="en-US" dirty="0"/>
              <a:t>해외 </a:t>
            </a:r>
            <a:r>
              <a:rPr lang="ko-KR" altLang="en-US" dirty="0" smtClean="0"/>
              <a:t>소비자 </a:t>
            </a:r>
            <a:r>
              <a:rPr lang="en-US" altLang="ko-KR" dirty="0" smtClean="0"/>
              <a:t>) </a:t>
            </a:r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en-US" altLang="ko-KR" dirty="0" smtClean="0"/>
              <a:t>1688.com</a:t>
            </a:r>
            <a:r>
              <a:rPr lang="ko-KR" altLang="en-US" dirty="0" smtClean="0"/>
              <a:t>에서 상품을 구입한 브랜드 사업자들은 </a:t>
            </a:r>
            <a:r>
              <a:rPr lang="en-US" altLang="ko-KR" dirty="0" err="1" smtClean="0"/>
              <a:t>Taobao</a:t>
            </a:r>
            <a:r>
              <a:rPr lang="en-US" altLang="ko-KR" dirty="0" smtClean="0"/>
              <a:t>, </a:t>
            </a:r>
            <a:r>
              <a:rPr lang="en-US" altLang="ko-KR" dirty="0" err="1"/>
              <a:t>Tmall</a:t>
            </a:r>
            <a:r>
              <a:rPr lang="en-US" altLang="ko-KR" dirty="0"/>
              <a:t>, </a:t>
            </a:r>
            <a:r>
              <a:rPr lang="en-US" altLang="ko-KR" dirty="0" err="1"/>
              <a:t>Juhuasuan</a:t>
            </a:r>
            <a:r>
              <a:rPr lang="en-US" altLang="ko-KR" dirty="0"/>
              <a:t>, </a:t>
            </a:r>
            <a:r>
              <a:rPr lang="en-US" altLang="ko-KR" dirty="0" err="1"/>
              <a:t>AliExpress</a:t>
            </a:r>
            <a:r>
              <a:rPr lang="ko-KR" altLang="en-US" dirty="0"/>
              <a:t>를 통해 상품을 판매하게 된다</a:t>
            </a:r>
            <a:r>
              <a:rPr lang="en-US" altLang="ko-KR" dirty="0"/>
              <a:t>. </a:t>
            </a:r>
            <a:r>
              <a:rPr lang="ko-KR" altLang="en-US" dirty="0" smtClean="0"/>
              <a:t>중국과 </a:t>
            </a:r>
            <a:r>
              <a:rPr lang="ko-KR" altLang="en-US" dirty="0"/>
              <a:t>해외를 포함한 제조사와 도매상</a:t>
            </a:r>
            <a:r>
              <a:rPr lang="en-US" altLang="ko-KR" dirty="0"/>
              <a:t>, </a:t>
            </a:r>
            <a:r>
              <a:rPr lang="ko-KR" altLang="en-US" dirty="0" smtClean="0"/>
              <a:t>소매상</a:t>
            </a:r>
            <a:r>
              <a:rPr lang="en-US" altLang="ko-KR" dirty="0"/>
              <a:t>, </a:t>
            </a:r>
            <a:r>
              <a:rPr lang="ko-KR" altLang="en-US" dirty="0"/>
              <a:t>소비자를 아우르는 전자상거래 </a:t>
            </a:r>
            <a:r>
              <a:rPr lang="en-US" altLang="ko-KR" dirty="0"/>
              <a:t>Process</a:t>
            </a:r>
            <a:r>
              <a:rPr lang="ko-KR" altLang="en-US" dirty="0"/>
              <a:t>를 구축하고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471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772192"/>
          </a:xfrm>
        </p:spPr>
        <p:txBody>
          <a:bodyPr/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전자상거래 플랫폼 별 판매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구매</a:t>
            </a:r>
            <a:r>
              <a:rPr lang="ko-KR" altLang="en-US" dirty="0" smtClean="0"/>
              <a:t> </a:t>
            </a:r>
            <a:r>
              <a:rPr lang="en-US" altLang="ko-KR" dirty="0" smtClean="0"/>
              <a:t>Process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766" y="1376855"/>
            <a:ext cx="10331668" cy="5297214"/>
          </a:xfrm>
        </p:spPr>
        <p:txBody>
          <a:bodyPr>
            <a:noAutofit/>
          </a:bodyPr>
          <a:lstStyle/>
          <a:p>
            <a:endParaRPr lang="en-US" altLang="ko-KR" sz="1100" b="1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buNone/>
            </a:pPr>
            <a:endParaRPr lang="en-US" sz="1100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95412"/>
            <a:ext cx="10028971" cy="54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4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772192"/>
          </a:xfrm>
        </p:spPr>
        <p:txBody>
          <a:bodyPr/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회사 개요</a:t>
            </a:r>
            <a:r>
              <a:rPr lang="ko-KR" alt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766" y="1376855"/>
            <a:ext cx="10331668" cy="5297214"/>
          </a:xfrm>
        </p:spPr>
        <p:txBody>
          <a:bodyPr>
            <a:noAutofit/>
          </a:bodyPr>
          <a:lstStyle/>
          <a:p>
            <a:r>
              <a:rPr lang="en-US" altLang="ko-KR" sz="1100" dirty="0" smtClean="0">
                <a:latin typeface="나눔고딕" pitchFamily="50" charset="-127"/>
                <a:ea typeface="나눔고딕" pitchFamily="50" charset="-127"/>
              </a:rPr>
              <a:t> </a:t>
            </a:r>
          </a:p>
          <a:p>
            <a:endParaRPr lang="en-US" altLang="ko-KR" sz="1100" b="1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buNone/>
            </a:pPr>
            <a:endParaRPr lang="en-US" sz="11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776" y="1376855"/>
            <a:ext cx="11250447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기업명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Alibaba Group Holding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Ticket : BABA</a:t>
            </a:r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홈페이지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  <a:hlinkClick r:id="rId2"/>
              </a:rPr>
              <a:t>http://www.alibabagroup.com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1999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년  마윈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(Jack Ma)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설립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발행주수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2465005966 </a:t>
            </a:r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직원수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26845(2014/10)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결산월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3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월 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상장일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2014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월에 나스닥에 상장  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현재 주가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(2014/02) : 86$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회원수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3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억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700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만명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하루 사이트 방문자수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1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억명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상품을 파는 회원수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850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만병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연간주문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145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억건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중국 전자상거래 시장의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80%</a:t>
            </a:r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중국 내 택배 물량의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70%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772192"/>
          </a:xfrm>
        </p:spPr>
        <p:txBody>
          <a:bodyPr/>
          <a:lstStyle/>
          <a:p>
            <a:r>
              <a:rPr lang="ko-KR" altLang="en-US" dirty="0" smtClean="0"/>
              <a:t>매출 구조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개요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766" y="1376855"/>
            <a:ext cx="10331668" cy="5297214"/>
          </a:xfrm>
        </p:spPr>
        <p:txBody>
          <a:bodyPr>
            <a:noAutofit/>
          </a:bodyPr>
          <a:lstStyle/>
          <a:p>
            <a:r>
              <a:rPr lang="en-US" altLang="ko-KR" sz="1100" dirty="0" smtClean="0">
                <a:latin typeface="나눔고딕" pitchFamily="50" charset="-127"/>
                <a:ea typeface="나눔고딕" pitchFamily="50" charset="-127"/>
              </a:rPr>
              <a:t> </a:t>
            </a:r>
          </a:p>
          <a:p>
            <a:endParaRPr lang="en-US" altLang="ko-KR" sz="1100" b="1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buNone/>
            </a:pPr>
            <a:endParaRPr lang="en-US" sz="1100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57" y="1376854"/>
            <a:ext cx="6163535" cy="26102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202" y="4365745"/>
            <a:ext cx="6222768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/>
              <a:t>2013</a:t>
            </a:r>
            <a:r>
              <a:rPr lang="ko-KR" altLang="en-US" dirty="0"/>
              <a:t>년 매출</a:t>
            </a:r>
            <a:r>
              <a:rPr lang="en-US" altLang="ko-KR" dirty="0"/>
              <a:t>: 269</a:t>
            </a:r>
            <a:r>
              <a:rPr lang="ko-KR" altLang="en-US" dirty="0"/>
              <a:t>억 위안  </a:t>
            </a:r>
            <a:r>
              <a:rPr lang="en-US" altLang="ko-KR" dirty="0"/>
              <a:t>(</a:t>
            </a:r>
            <a:r>
              <a:rPr lang="ko-KR" altLang="en-US" dirty="0"/>
              <a:t>대략 </a:t>
            </a:r>
            <a:r>
              <a:rPr lang="en-US" altLang="ko-KR" dirty="0"/>
              <a:t>4</a:t>
            </a:r>
            <a:r>
              <a:rPr lang="ko-KR" altLang="en-US" dirty="0"/>
              <a:t>조 </a:t>
            </a:r>
            <a:r>
              <a:rPr lang="en-US" altLang="ko-KR" dirty="0"/>
              <a:t>7000</a:t>
            </a:r>
            <a:r>
              <a:rPr lang="ko-KR" altLang="en-US" dirty="0"/>
              <a:t>억</a:t>
            </a:r>
            <a:r>
              <a:rPr lang="en-US" altLang="ko-KR" dirty="0"/>
              <a:t>) </a:t>
            </a:r>
          </a:p>
          <a:p>
            <a:pPr marL="285750" indent="-285750">
              <a:buFontTx/>
              <a:buChar char="-"/>
            </a:pPr>
            <a:r>
              <a:rPr lang="en-US" altLang="ko-KR" dirty="0"/>
              <a:t>2014</a:t>
            </a:r>
            <a:r>
              <a:rPr lang="ko-KR" altLang="en-US" dirty="0"/>
              <a:t>년 </a:t>
            </a:r>
            <a:r>
              <a:rPr lang="ko-KR" altLang="en-US" dirty="0" smtClean="0"/>
              <a:t>매출</a:t>
            </a:r>
            <a:r>
              <a:rPr lang="en-US" altLang="ko-KR" dirty="0" smtClean="0"/>
              <a:t>: </a:t>
            </a:r>
            <a:r>
              <a:rPr lang="en-US" altLang="ko-KR" dirty="0"/>
              <a:t>428</a:t>
            </a:r>
            <a:r>
              <a:rPr lang="ko-KR" altLang="en-US" dirty="0"/>
              <a:t>억 위안  </a:t>
            </a:r>
            <a:r>
              <a:rPr lang="en-US" altLang="ko-KR" dirty="0"/>
              <a:t>(</a:t>
            </a:r>
            <a:r>
              <a:rPr lang="ko-KR" altLang="en-US" dirty="0"/>
              <a:t>대략 </a:t>
            </a:r>
            <a:r>
              <a:rPr lang="en-US" altLang="ko-KR" dirty="0"/>
              <a:t>7</a:t>
            </a:r>
            <a:r>
              <a:rPr lang="ko-KR" altLang="en-US" dirty="0"/>
              <a:t>조 </a:t>
            </a:r>
            <a:r>
              <a:rPr lang="en-US" altLang="ko-KR" dirty="0"/>
              <a:t>5000</a:t>
            </a:r>
            <a:r>
              <a:rPr lang="ko-KR" altLang="en-US" dirty="0"/>
              <a:t>억</a:t>
            </a:r>
            <a:r>
              <a:rPr lang="en-US" altLang="ko-KR" dirty="0"/>
              <a:t>) </a:t>
            </a:r>
          </a:p>
          <a:p>
            <a:pPr marL="285750" indent="-285750">
              <a:buFontTx/>
              <a:buChar char="-"/>
            </a:pPr>
            <a:r>
              <a:rPr lang="en-US" altLang="ko-KR" dirty="0"/>
              <a:t>2014</a:t>
            </a:r>
            <a:r>
              <a:rPr lang="ko-KR" altLang="en-US" dirty="0"/>
              <a:t>년 솔로데이</a:t>
            </a:r>
            <a:r>
              <a:rPr lang="en-US" altLang="ko-KR" dirty="0"/>
              <a:t>(11</a:t>
            </a:r>
            <a:r>
              <a:rPr lang="ko-KR" altLang="en-US" dirty="0"/>
              <a:t>월 </a:t>
            </a:r>
            <a:r>
              <a:rPr lang="en-US" altLang="ko-KR" dirty="0"/>
              <a:t>11</a:t>
            </a:r>
            <a:r>
              <a:rPr lang="ko-KR" altLang="en-US" dirty="0"/>
              <a:t>일</a:t>
            </a:r>
            <a:r>
              <a:rPr lang="en-US" altLang="ko-KR" dirty="0"/>
              <a:t>)</a:t>
            </a:r>
            <a:r>
              <a:rPr lang="ko-KR" altLang="en-US" dirty="0"/>
              <a:t> 하루 </a:t>
            </a:r>
            <a:r>
              <a:rPr lang="ko-KR" altLang="en-US" dirty="0" smtClean="0"/>
              <a:t>판매</a:t>
            </a:r>
            <a:r>
              <a:rPr lang="ko-KR" altLang="en-US" dirty="0" smtClean="0"/>
              <a:t> </a:t>
            </a:r>
            <a:r>
              <a:rPr lang="en-US" altLang="ko-KR" dirty="0"/>
              <a:t>10</a:t>
            </a:r>
            <a:r>
              <a:rPr lang="ko-KR" altLang="en-US" dirty="0"/>
              <a:t>조원 기록 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r>
              <a:rPr lang="en-US" altLang="ko-KR" dirty="0" smtClean="0"/>
              <a:t>2014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Commerce</a:t>
            </a:r>
            <a:r>
              <a:rPr lang="ko-KR" altLang="en-US" dirty="0" smtClean="0"/>
              <a:t>에서 중국내 매출 </a:t>
            </a:r>
            <a:r>
              <a:rPr lang="en-US" altLang="ko-KR" dirty="0" smtClean="0"/>
              <a:t>90%, </a:t>
            </a:r>
            <a:r>
              <a:rPr lang="ko-KR" altLang="en-US" dirty="0" smtClean="0"/>
              <a:t>그 외 다른 나라 매출 </a:t>
            </a:r>
            <a:r>
              <a:rPr lang="en-US" altLang="ko-KR" dirty="0" smtClean="0"/>
              <a:t>10%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982474"/>
              </p:ext>
            </p:extLst>
          </p:nvPr>
        </p:nvGraphicFramePr>
        <p:xfrm>
          <a:off x="6810156" y="1520190"/>
          <a:ext cx="5659974" cy="4789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191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Marketing Service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sz="1600" dirty="0" err="1"/>
              <a:t>TaoBao</a:t>
            </a:r>
            <a:r>
              <a:rPr lang="ko-KR" altLang="en-US" sz="1600" dirty="0"/>
              <a:t>와 </a:t>
            </a:r>
            <a:r>
              <a:rPr lang="en-US" altLang="ko-KR" sz="1600" dirty="0" err="1"/>
              <a:t>Tmall</a:t>
            </a:r>
            <a:r>
              <a:rPr lang="ko-KR" altLang="en-US" sz="1600" dirty="0"/>
              <a:t>의 주 </a:t>
            </a:r>
            <a:r>
              <a:rPr lang="ko-KR" altLang="en-US" sz="1600" dirty="0" smtClean="0"/>
              <a:t>수익원은 광고 </a:t>
            </a:r>
            <a:r>
              <a:rPr lang="ko-KR" altLang="en-US" sz="1600" dirty="0"/>
              <a:t>수수료와 판매자의 웹페이지 구축 및 관리 서비스</a:t>
            </a:r>
            <a:r>
              <a:rPr lang="en-US" altLang="ko-KR" sz="1600" dirty="0"/>
              <a:t>(</a:t>
            </a:r>
            <a:r>
              <a:rPr lang="ko-KR" altLang="en-US" sz="1600" dirty="0"/>
              <a:t>알리바바의 플랫폼 내</a:t>
            </a:r>
            <a:r>
              <a:rPr lang="en-US" altLang="ko-KR" sz="1600" dirty="0"/>
              <a:t>) </a:t>
            </a:r>
            <a:r>
              <a:rPr lang="ko-KR" altLang="en-US" sz="1600" dirty="0"/>
              <a:t>수수료다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r>
              <a:rPr lang="ko-KR" altLang="en-US" sz="1600" dirty="0"/>
              <a:t>광고 수수료는 구글</a:t>
            </a:r>
            <a:r>
              <a:rPr lang="en-US" altLang="ko-KR" sz="1600" dirty="0"/>
              <a:t>, </a:t>
            </a:r>
            <a:r>
              <a:rPr lang="ko-KR" altLang="en-US" sz="1600" dirty="0"/>
              <a:t>네이버의 주요 수익 모델인 검색 광고 방식과 유사하다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r>
              <a:rPr lang="ko-KR" altLang="en-US" sz="1600" dirty="0"/>
              <a:t>알리바바는 고객이 제품을 검색 시 판매자 정보를 노출 시켜주게 되는데 이것이 광고비로 산정된다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r>
              <a:rPr lang="ko-KR" altLang="en-US" sz="1600" dirty="0"/>
              <a:t>광고비는 구매자들이 검색어를 클릭한 건수에 클릭 </a:t>
            </a:r>
            <a:r>
              <a:rPr lang="en-US" altLang="ko-KR" sz="1600" dirty="0"/>
              <a:t>1</a:t>
            </a:r>
            <a:r>
              <a:rPr lang="ko-KR" altLang="en-US" sz="1600" dirty="0"/>
              <a:t>회당 광고 비용를 곱해 산출되어 판매자에게 청구된다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r>
              <a:rPr lang="ko-KR" altLang="en-US" sz="1600" dirty="0"/>
              <a:t>이와 별도로 배너 광고도 </a:t>
            </a:r>
            <a:r>
              <a:rPr lang="en-US" altLang="ko-KR" sz="1600" dirty="0"/>
              <a:t>CPM(Cost-per-mille) </a:t>
            </a:r>
            <a:r>
              <a:rPr lang="ko-KR" altLang="en-US" sz="1600" dirty="0"/>
              <a:t>방식으로 </a:t>
            </a:r>
            <a:r>
              <a:rPr lang="ko-KR" altLang="en-US" sz="1600" dirty="0" smtClean="0"/>
              <a:t>제공되어</a:t>
            </a:r>
            <a:r>
              <a:rPr lang="en-US" altLang="ko-KR" sz="1600" dirty="0" smtClean="0"/>
              <a:t>1000</a:t>
            </a:r>
            <a:r>
              <a:rPr lang="ko-KR" altLang="en-US" sz="1600" dirty="0"/>
              <a:t>회 광고를 노출시켜주면서 광고비를 받고 있다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r>
              <a:rPr lang="ko-KR" altLang="en-US" sz="1600" dirty="0"/>
              <a:t>판매자의 웹페이지 구축 및 관리</a:t>
            </a:r>
            <a:r>
              <a:rPr lang="en-US" altLang="ko-KR" sz="1600" dirty="0"/>
              <a:t>, </a:t>
            </a:r>
            <a:r>
              <a:rPr lang="ko-KR" altLang="en-US" sz="1600" dirty="0"/>
              <a:t>데이터 분석 </a:t>
            </a:r>
            <a:r>
              <a:rPr lang="en-US" altLang="ko-KR" sz="1600" dirty="0"/>
              <a:t>Tool </a:t>
            </a:r>
            <a:r>
              <a:rPr lang="ko-KR" altLang="en-US" sz="1600" dirty="0"/>
              <a:t>등 제공 수수료는 주로 멤버십 연회비로 받는다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r>
              <a:rPr lang="ko-KR" altLang="en-US" sz="1600" dirty="0"/>
              <a:t>즉 거래로 인한 판매 수수료는 무료지만</a:t>
            </a:r>
            <a:r>
              <a:rPr lang="en-US" altLang="ko-KR" sz="1600" dirty="0" smtClean="0"/>
              <a:t>,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포털 </a:t>
            </a:r>
            <a:r>
              <a:rPr lang="ko-KR" altLang="en-US" sz="1600" dirty="0"/>
              <a:t>사이트에서의 광고 방식을 응용하여 전자상거래에 녹인 비즈니스 모델 </a:t>
            </a:r>
            <a:r>
              <a:rPr lang="ko-KR" altLang="en-US" sz="1600" dirty="0" smtClean="0"/>
              <a:t>구축으로 판매자는 </a:t>
            </a:r>
            <a:r>
              <a:rPr lang="ko-KR" altLang="en-US" sz="1600" dirty="0"/>
              <a:t>별도의 중개수수료 없이 홍보를 원할 경우 광고비를 지불하면 된다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r>
              <a:rPr lang="ko-KR" altLang="en-US" sz="1600" dirty="0"/>
              <a:t>판매자들에게는 큰 부담이 없는 수준이지만 </a:t>
            </a:r>
            <a:r>
              <a:rPr lang="en-US" altLang="ko-KR" sz="1600" dirty="0"/>
              <a:t>800</a:t>
            </a:r>
            <a:r>
              <a:rPr lang="ko-KR" altLang="en-US" sz="1600" dirty="0"/>
              <a:t>만이 넘는 </a:t>
            </a:r>
            <a:r>
              <a:rPr lang="ko-KR" altLang="en-US" sz="1600" dirty="0" smtClean="0"/>
              <a:t>판매자들과 </a:t>
            </a:r>
            <a:r>
              <a:rPr lang="en-US" altLang="ko-KR" sz="1600" dirty="0" smtClean="0"/>
              <a:t>3</a:t>
            </a:r>
            <a:r>
              <a:rPr lang="ko-KR" altLang="en-US" sz="1600" dirty="0"/>
              <a:t>억 구매자들로 이루어진 알리바바 </a:t>
            </a:r>
            <a:r>
              <a:rPr lang="ko-KR" altLang="en-US" sz="1600" dirty="0" smtClean="0"/>
              <a:t>생태계는알리바바에게 </a:t>
            </a:r>
            <a:r>
              <a:rPr lang="ko-KR" altLang="en-US" sz="1600" dirty="0"/>
              <a:t>탄탄한 매출기반을 제공하고 있다</a:t>
            </a:r>
            <a:r>
              <a:rPr lang="en-US" altLang="ko-KR" sz="1600" dirty="0"/>
              <a:t>. </a:t>
            </a:r>
            <a:endParaRPr lang="ko-KR" altLang="en-US" sz="1600" dirty="0"/>
          </a:p>
          <a:p>
            <a:endParaRPr lang="en-US" altLang="ko-KR" b="1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772192"/>
          </a:xfrm>
        </p:spPr>
        <p:txBody>
          <a:bodyPr/>
          <a:lstStyle/>
          <a:p>
            <a:r>
              <a:rPr lang="en-US" dirty="0" smtClean="0"/>
              <a:t>Commission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766" y="1376855"/>
            <a:ext cx="10331668" cy="5297214"/>
          </a:xfrm>
        </p:spPr>
        <p:txBody>
          <a:bodyPr>
            <a:noAutofit/>
          </a:bodyPr>
          <a:lstStyle/>
          <a:p>
            <a:r>
              <a:rPr lang="en-US" altLang="ko-KR" sz="1100" dirty="0" smtClean="0">
                <a:latin typeface="나눔고딕" pitchFamily="50" charset="-127"/>
                <a:ea typeface="나눔고딕" pitchFamily="50" charset="-127"/>
              </a:rPr>
              <a:t> </a:t>
            </a:r>
          </a:p>
          <a:p>
            <a:endParaRPr lang="en-US" altLang="ko-KR" sz="1100" b="1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buNone/>
            </a:pPr>
            <a:endParaRPr lang="en-US" sz="1100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6" y="1932382"/>
            <a:ext cx="4806035" cy="19945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9774" y="4482414"/>
            <a:ext cx="5356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dirty="0"/>
              <a:t>. </a:t>
            </a:r>
            <a:r>
              <a:rPr lang="en-US" altLang="ko-KR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Taobao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경우 판매수수료가 없어 많은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판매자들을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끌어 들일 수 있었다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주목할 점을 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B2C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플랫폼인 </a:t>
            </a:r>
            <a:r>
              <a:rPr lang="en-US" altLang="ko-KR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Tmall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과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Jubuasuan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은 판매수수료를 각각 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0.5~3%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씩 부과하고 있는데 향후 중국의 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B2C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전자상거래 시장의 성장이 증가함에 따라 수수료 수익이 증가할 것으로 예상된다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base"/>
            <a:r>
              <a:rPr lang="en-US" altLang="ko-KR" dirty="0"/>
              <a:t> </a:t>
            </a:r>
          </a:p>
          <a:p>
            <a:endParaRPr lang="ko-KR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629" y="1932382"/>
            <a:ext cx="5585756" cy="301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S103031002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CB48F5-D6B9-4A73-B7C9-0F05E58E1A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TS103031002</Template>
  <TotalTime>0</TotalTime>
  <Words>1838</Words>
  <Application>Microsoft Office PowerPoint</Application>
  <PresentationFormat>Widescreen</PresentationFormat>
  <Paragraphs>197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HY중고딕</vt:lpstr>
      <vt:lpstr>나눔고딕</vt:lpstr>
      <vt:lpstr>Arial</vt:lpstr>
      <vt:lpstr>Cambria</vt:lpstr>
      <vt:lpstr>TS103031002</vt:lpstr>
      <vt:lpstr> Alibaba Group Holding (BABA) </vt:lpstr>
      <vt:lpstr>History  </vt:lpstr>
      <vt:lpstr>History  </vt:lpstr>
      <vt:lpstr>Services  </vt:lpstr>
      <vt:lpstr>전자상거래 플랫폼 별 판매/구매 Process </vt:lpstr>
      <vt:lpstr>회사 개요  </vt:lpstr>
      <vt:lpstr>매출 구조 – 개요  </vt:lpstr>
      <vt:lpstr>Online Marketing Service </vt:lpstr>
      <vt:lpstr>Commission</vt:lpstr>
      <vt:lpstr>아마존과의 비교</vt:lpstr>
      <vt:lpstr>알리바바의 성공 비결  </vt:lpstr>
      <vt:lpstr>알리바바의 성공 비결  </vt:lpstr>
      <vt:lpstr>PowerPoint Presentation</vt:lpstr>
      <vt:lpstr>손익계산서– annual   </vt:lpstr>
      <vt:lpstr>손익계산서– quarterly   </vt:lpstr>
      <vt:lpstr>Balance sheet – annual </vt:lpstr>
      <vt:lpstr>Balance sheet – quarterly </vt:lpstr>
      <vt:lpstr>현금흐름표</vt:lpstr>
      <vt:lpstr>재무비율 </vt:lpstr>
      <vt:lpstr>재무비율 </vt:lpstr>
      <vt:lpstr>향후 사업 및 전망 – 해외시장확대</vt:lpstr>
      <vt:lpstr>향후 사업 및 전망 – 금융시장 및 콘텐츠 시장 역량 강화</vt:lpstr>
      <vt:lpstr>향후 사업 및 전망 – 주요 인수 및 투자 내용 </vt:lpstr>
      <vt:lpstr>향후 사업 및 전망 – 물류 배송 역량 강화</vt:lpstr>
      <vt:lpstr>향후 사업 및 전망 –  O2O Commerce 기회 발굴</vt:lpstr>
      <vt:lpstr>Reference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2014-02-21T08:49:20Z</dcterms:created>
  <dcterms:modified xsi:type="dcterms:W3CDTF">2015-02-21T07:47:02Z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TC030310029991</vt:lpwstr>
  </property>
</Properties>
</file>